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257" r:id="rId3"/>
    <p:sldId id="259" r:id="rId4"/>
    <p:sldId id="271" r:id="rId5"/>
    <p:sldId id="261" r:id="rId6"/>
    <p:sldId id="272" r:id="rId7"/>
    <p:sldId id="273" r:id="rId8"/>
    <p:sldId id="274" r:id="rId9"/>
    <p:sldId id="275" r:id="rId10"/>
    <p:sldId id="276" r:id="rId11"/>
    <p:sldId id="277" r:id="rId12"/>
    <p:sldId id="280" r:id="rId13"/>
    <p:sldId id="279" r:id="rId14"/>
    <p:sldId id="281" r:id="rId15"/>
    <p:sldId id="282" r:id="rId16"/>
    <p:sldId id="283" r:id="rId17"/>
    <p:sldId id="284" r:id="rId18"/>
    <p:sldId id="285" r:id="rId19"/>
    <p:sldId id="286" r:id="rId20"/>
    <p:sldId id="287" r:id="rId21"/>
    <p:sldId id="288" r:id="rId22"/>
    <p:sldId id="289"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315" r:id="rId47"/>
    <p:sldId id="314" r:id="rId48"/>
    <p:sldId id="318" r:id="rId49"/>
    <p:sldId id="317" r:id="rId50"/>
    <p:sldId id="316" r:id="rId51"/>
    <p:sldId id="319" r:id="rId52"/>
    <p:sldId id="322" r:id="rId53"/>
    <p:sldId id="320" r:id="rId54"/>
    <p:sldId id="321" r:id="rId55"/>
    <p:sldId id="324" r:id="rId56"/>
    <p:sldId id="326" r:id="rId57"/>
    <p:sldId id="325" r:id="rId58"/>
    <p:sldId id="327" r:id="rId59"/>
    <p:sldId id="328" r:id="rId60"/>
    <p:sldId id="323" r:id="rId61"/>
    <p:sldId id="330" r:id="rId62"/>
    <p:sldId id="329" r:id="rId63"/>
    <p:sldId id="331" r:id="rId64"/>
    <p:sldId id="332" r:id="rId65"/>
    <p:sldId id="333" r:id="rId66"/>
    <p:sldId id="334" r:id="rId67"/>
    <p:sldId id="335" r:id="rId68"/>
    <p:sldId id="336" r:id="rId69"/>
    <p:sldId id="337" r:id="rId70"/>
    <p:sldId id="338"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3" d="100"/>
          <a:sy n="63" d="100"/>
        </p:scale>
        <p:origin x="-1500" y="-108"/>
      </p:cViewPr>
      <p:guideLst>
        <p:guide orient="horz" pos="2160"/>
        <p:guide pos="2880"/>
      </p:guideLst>
    </p:cSldViewPr>
  </p:slideViewPr>
  <p:notesTextViewPr>
    <p:cViewPr>
      <p:scale>
        <a:sx n="150" d="100"/>
        <a:sy n="15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3E5A09-3356-4EAF-9855-8F96EC603669}" type="datetimeFigureOut">
              <a:rPr lang="en-US" smtClean="0"/>
              <a:pPr/>
              <a:t>4/29/2021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95A26C-1C69-464E-9FEA-3C54443BB94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B95A26C-1C69-464E-9FEA-3C54443BB943}" type="slidenum">
              <a:rPr lang="en-US" smtClean="0"/>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B95A26C-1C69-464E-9FEA-3C54443BB943}" type="slidenum">
              <a:rPr lang="en-US" smtClean="0"/>
              <a:pPr/>
              <a:t>47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B95A26C-1C69-464E-9FEA-3C54443BB943}" type="slidenum">
              <a:rPr lang="en-US" smtClean="0"/>
              <a:pPr/>
              <a:t>48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B95A26C-1C69-464E-9FEA-3C54443BB943}" type="slidenum">
              <a:rPr lang="en-US" smtClean="0"/>
              <a:pPr/>
              <a:t>58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Natural Resources</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Importance of Forest Resource</a:t>
            </a:r>
            <a:endParaRPr lang="en-US" sz="3200" dirty="0"/>
          </a:p>
        </p:txBody>
      </p:sp>
      <p:pic>
        <p:nvPicPr>
          <p:cNvPr id="30722" name="Picture 2"/>
          <p:cNvPicPr>
            <a:picLocks noChangeAspect="1" noChangeArrowheads="1"/>
          </p:cNvPicPr>
          <p:nvPr/>
        </p:nvPicPr>
        <p:blipFill>
          <a:blip r:embed="rId2"/>
          <a:srcRect/>
          <a:stretch>
            <a:fillRect/>
          </a:stretch>
        </p:blipFill>
        <p:spPr bwMode="auto">
          <a:xfrm>
            <a:off x="1371601" y="1320501"/>
            <a:ext cx="6553200" cy="51654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Threats on Forest resources</a:t>
            </a:r>
            <a:endParaRPr lang="en-US" sz="3600" dirty="0"/>
          </a:p>
        </p:txBody>
      </p:sp>
      <p:sp>
        <p:nvSpPr>
          <p:cNvPr id="3" name="Content Placeholder 2"/>
          <p:cNvSpPr>
            <a:spLocks noGrp="1"/>
          </p:cNvSpPr>
          <p:nvPr>
            <p:ph idx="1"/>
          </p:nvPr>
        </p:nvSpPr>
        <p:spPr>
          <a:xfrm>
            <a:off x="457200" y="1981200"/>
            <a:ext cx="8229600" cy="3581400"/>
          </a:xfrm>
        </p:spPr>
        <p:txBody>
          <a:bodyPr>
            <a:normAutofit/>
          </a:bodyPr>
          <a:lstStyle/>
          <a:p>
            <a:pPr marL="514350" indent="-514350">
              <a:buNone/>
            </a:pPr>
            <a:r>
              <a:rPr lang="en-US" sz="2800" dirty="0" smtClean="0"/>
              <a:t>Deforestation and </a:t>
            </a:r>
            <a:r>
              <a:rPr lang="en-US" sz="2800" dirty="0" err="1" smtClean="0"/>
              <a:t>degradaton</a:t>
            </a:r>
            <a:r>
              <a:rPr lang="en-US" sz="2800" dirty="0" smtClean="0"/>
              <a:t>:</a:t>
            </a:r>
          </a:p>
          <a:p>
            <a:pPr marL="514350" indent="-514350">
              <a:buAutoNum type="arabicPeriod"/>
            </a:pPr>
            <a:r>
              <a:rPr lang="en-US" sz="2800" dirty="0" smtClean="0"/>
              <a:t>Expansion of agricultural land</a:t>
            </a:r>
          </a:p>
          <a:p>
            <a:pPr marL="514350" indent="-514350">
              <a:buAutoNum type="arabicPeriod"/>
            </a:pPr>
            <a:r>
              <a:rPr lang="en-US" sz="2800" dirty="0" smtClean="0"/>
              <a:t>Rapid </a:t>
            </a:r>
            <a:r>
              <a:rPr lang="en-US" sz="2800" dirty="0" err="1" smtClean="0"/>
              <a:t>industrialisation</a:t>
            </a:r>
            <a:endParaRPr lang="en-US" sz="2800" dirty="0" smtClean="0"/>
          </a:p>
          <a:p>
            <a:pPr marL="514350" indent="-514350">
              <a:buAutoNum type="arabicPeriod"/>
            </a:pPr>
            <a:r>
              <a:rPr lang="en-US" sz="2800" dirty="0" err="1" smtClean="0"/>
              <a:t>Urbanisation</a:t>
            </a:r>
            <a:endParaRPr lang="en-US" sz="2800" dirty="0" smtClean="0"/>
          </a:p>
          <a:p>
            <a:pPr marL="514350" indent="-514350">
              <a:buAutoNum type="arabicPeriod"/>
            </a:pPr>
            <a:r>
              <a:rPr lang="en-US" sz="2800" dirty="0" smtClean="0"/>
              <a:t>Illegal logging</a:t>
            </a:r>
          </a:p>
          <a:p>
            <a:pPr marL="514350" indent="-514350">
              <a:buAutoNum type="arabicPeriod"/>
            </a:pPr>
            <a:r>
              <a:rPr lang="en-US" sz="2800" dirty="0" smtClean="0"/>
              <a:t>Mining</a:t>
            </a:r>
            <a:endParaRPr lang="en-US" sz="28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Initiative of JFM to conserve forest resources</a:t>
            </a:r>
            <a:endParaRPr lang="en-US" sz="3200" dirty="0"/>
          </a:p>
        </p:txBody>
      </p:sp>
      <p:sp>
        <p:nvSpPr>
          <p:cNvPr id="3" name="Content Placeholder 2"/>
          <p:cNvSpPr>
            <a:spLocks noGrp="1"/>
          </p:cNvSpPr>
          <p:nvPr>
            <p:ph idx="1"/>
          </p:nvPr>
        </p:nvSpPr>
        <p:spPr>
          <a:xfrm>
            <a:off x="457200" y="1219200"/>
            <a:ext cx="8229600" cy="5638800"/>
          </a:xfrm>
        </p:spPr>
        <p:txBody>
          <a:bodyPr>
            <a:noAutofit/>
          </a:bodyPr>
          <a:lstStyle/>
          <a:p>
            <a:r>
              <a:rPr lang="en-US" sz="2000" dirty="0" smtClean="0"/>
              <a:t>Joint Forest Management is involving the participation of local communities as stake holders in conservation of forest resources. </a:t>
            </a:r>
          </a:p>
          <a:p>
            <a:endParaRPr lang="en-US" sz="2000" dirty="0" smtClean="0"/>
          </a:p>
          <a:p>
            <a:r>
              <a:rPr lang="en-US" sz="2000" dirty="0" err="1" smtClean="0"/>
              <a:t>MoEF</a:t>
            </a:r>
            <a:r>
              <a:rPr lang="en-US" sz="2000" dirty="0" smtClean="0"/>
              <a:t> through National Forest Policy of 1988 gave enhanced importance to JFM.</a:t>
            </a:r>
          </a:p>
          <a:p>
            <a:endParaRPr lang="en-US" sz="2000" dirty="0" smtClean="0"/>
          </a:p>
          <a:p>
            <a:r>
              <a:rPr lang="en-US" sz="2000" dirty="0" smtClean="0"/>
              <a:t>In 1990, the concept of Village Forest </a:t>
            </a:r>
            <a:r>
              <a:rPr lang="en-US" sz="2000" dirty="0" err="1" smtClean="0"/>
              <a:t>Committies</a:t>
            </a:r>
            <a:r>
              <a:rPr lang="en-US" sz="2000" dirty="0" smtClean="0"/>
              <a:t> (VFC) in joint management was established. </a:t>
            </a:r>
          </a:p>
          <a:p>
            <a:endParaRPr lang="en-US" sz="2000" dirty="0" smtClean="0"/>
          </a:p>
          <a:p>
            <a:r>
              <a:rPr lang="en-US" sz="2000" dirty="0" smtClean="0"/>
              <a:t>In 2000, it was made mandatory that </a:t>
            </a:r>
            <a:r>
              <a:rPr lang="en-US" sz="2000" dirty="0" err="1" smtClean="0"/>
              <a:t>atleast</a:t>
            </a:r>
            <a:r>
              <a:rPr lang="en-US" sz="2000" dirty="0" smtClean="0"/>
              <a:t> 25% of the forest income must be utilized for the community. </a:t>
            </a:r>
          </a:p>
          <a:p>
            <a:endParaRPr lang="en-US" sz="2000" dirty="0" smtClean="0"/>
          </a:p>
          <a:p>
            <a:r>
              <a:rPr lang="en-US" sz="2000" dirty="0" smtClean="0"/>
              <a:t>VFCs in Telangana and Andhra Pradesh receive entire 100% income. </a:t>
            </a:r>
          </a:p>
          <a:p>
            <a:endParaRPr lang="en-US" sz="2000" dirty="0" smtClean="0"/>
          </a:p>
          <a:p>
            <a:r>
              <a:rPr lang="en-US" sz="2000" dirty="0" smtClean="0"/>
              <a:t>NTFPs (Non-timber Forest Products), rotational grazing etc are implemented. </a:t>
            </a:r>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3"/>
          <p:cNvPicPr>
            <a:picLocks noChangeAspect="1" noChangeArrowheads="1"/>
          </p:cNvPicPr>
          <p:nvPr/>
        </p:nvPicPr>
        <p:blipFill>
          <a:blip r:embed="rId2"/>
          <a:srcRect t="1367"/>
          <a:stretch>
            <a:fillRect/>
          </a:stretch>
        </p:blipFill>
        <p:spPr bwMode="auto">
          <a:xfrm>
            <a:off x="122904" y="609600"/>
            <a:ext cx="8889179" cy="5495925"/>
          </a:xfrm>
          <a:prstGeom prst="rect">
            <a:avLst/>
          </a:prstGeom>
          <a:noFill/>
          <a:ln w="9525">
            <a:noFill/>
            <a:miter lim="800000"/>
            <a:headEnd/>
            <a:tailEnd/>
          </a:ln>
          <a:effectLst/>
        </p:spPr>
      </p:pic>
      <p:sp>
        <p:nvSpPr>
          <p:cNvPr id="6" name="Rectangle 5"/>
          <p:cNvSpPr/>
          <p:nvPr/>
        </p:nvSpPr>
        <p:spPr>
          <a:xfrm>
            <a:off x="0" y="6396335"/>
            <a:ext cx="9144000" cy="461665"/>
          </a:xfrm>
          <a:prstGeom prst="rect">
            <a:avLst/>
          </a:prstGeom>
        </p:spPr>
        <p:txBody>
          <a:bodyPr wrap="square">
            <a:spAutoFit/>
          </a:bodyPr>
          <a:lstStyle/>
          <a:p>
            <a:r>
              <a:rPr lang="en-US" sz="1200" dirty="0" smtClean="0"/>
              <a:t>(</a:t>
            </a:r>
            <a:r>
              <a:rPr lang="en-US" sz="1200" dirty="0" err="1" smtClean="0"/>
              <a:t>Source:https</a:t>
            </a:r>
            <a:r>
              <a:rPr lang="en-US" sz="1200" dirty="0" smtClean="0"/>
              <a:t>://www.researchgate.net/publication/253576584_Determinants_of_Sustainable_Management_of_Natural_Resources_The_Case_of_Joint_Forest_Management_JFM_in_India)</a:t>
            </a:r>
            <a:endParaRPr lang="en-US" sz="12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Water Resources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Water covers 70% of the earth’s surface but only 3% of this is fresh water. </a:t>
            </a:r>
          </a:p>
          <a:p>
            <a:endParaRPr lang="en-US" dirty="0" smtClean="0"/>
          </a:p>
          <a:p>
            <a:r>
              <a:rPr lang="en-US" dirty="0" smtClean="0"/>
              <a:t>Of this small proportion of fresh water, globally 70% is used for agriculture, 22% for industry and 8% for domestic purposes. However, India uses 87% for agriculture, 8% for industry and 5% for domestic use. (National Commission for Water Resources Development Plan, Ministry of Water Resources, 1999).</a:t>
            </a:r>
          </a:p>
          <a:p>
            <a:endParaRPr lang="en-US" dirty="0" smtClean="0"/>
          </a:p>
          <a:p>
            <a:r>
              <a:rPr lang="en-US" dirty="0" smtClean="0"/>
              <a:t>Toughest challenge in the world is efficient management of water resources. </a:t>
            </a:r>
          </a:p>
          <a:p>
            <a:endParaRPr lang="en-US" dirty="0" smtClean="0"/>
          </a:p>
          <a:p>
            <a:endParaRPr lang="en-US" dirty="0" smtClean="0"/>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4525963"/>
          </a:xfrm>
        </p:spPr>
        <p:txBody>
          <a:bodyPr>
            <a:normAutofit fontScale="85000" lnSpcReduction="20000"/>
          </a:bodyPr>
          <a:lstStyle/>
          <a:p>
            <a:r>
              <a:rPr lang="en-US" dirty="0" smtClean="0"/>
              <a:t>Local water conflicts in states of India</a:t>
            </a:r>
          </a:p>
          <a:p>
            <a:endParaRPr lang="en-US" dirty="0" smtClean="0"/>
          </a:p>
          <a:p>
            <a:r>
              <a:rPr lang="en-US" dirty="0" smtClean="0"/>
              <a:t>There are 100 countries that share the waters of 13 large rivers and lakes. The upstream countries could starve the downstream nations, leading to political instability across the world. Ex: Ethiopia (upstream) and Egypt (downstream) depend on  river Nile. International accords for fair distribution are critical to world peace. </a:t>
            </a:r>
          </a:p>
          <a:p>
            <a:endParaRPr lang="en-US" dirty="0" smtClean="0"/>
          </a:p>
          <a:p>
            <a:r>
              <a:rPr lang="en-US" dirty="0" smtClean="0"/>
              <a:t>Toughest challenge in the world is efficient management of water resources. </a:t>
            </a:r>
          </a:p>
          <a:p>
            <a:endParaRPr lang="en-US" dirty="0" smtClean="0"/>
          </a:p>
          <a:p>
            <a:endParaRPr lang="en-US" dirty="0" smtClean="0"/>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Threats to  Water resources</a:t>
            </a:r>
            <a:endParaRPr lang="en-US" sz="3600" dirty="0"/>
          </a:p>
        </p:txBody>
      </p:sp>
      <p:sp>
        <p:nvSpPr>
          <p:cNvPr id="3" name="Content Placeholder 2"/>
          <p:cNvSpPr>
            <a:spLocks noGrp="1"/>
          </p:cNvSpPr>
          <p:nvPr>
            <p:ph idx="1"/>
          </p:nvPr>
        </p:nvSpPr>
        <p:spPr>
          <a:xfrm>
            <a:off x="457200" y="1981200"/>
            <a:ext cx="8229600" cy="3581400"/>
          </a:xfrm>
        </p:spPr>
        <p:txBody>
          <a:bodyPr>
            <a:normAutofit fontScale="92500" lnSpcReduction="20000"/>
          </a:bodyPr>
          <a:lstStyle/>
          <a:p>
            <a:pPr marL="514350" indent="-514350">
              <a:buAutoNum type="arabicPeriod"/>
            </a:pPr>
            <a:r>
              <a:rPr lang="en-US" sz="2800" dirty="0" smtClean="0"/>
              <a:t>Mismanagement and pollution </a:t>
            </a:r>
          </a:p>
          <a:p>
            <a:pPr marL="514350" indent="-514350">
              <a:buAutoNum type="arabicPeriod"/>
            </a:pPr>
            <a:r>
              <a:rPr lang="en-US" sz="2800" dirty="0" smtClean="0"/>
              <a:t>Global climate change (Floods and Drought)</a:t>
            </a:r>
          </a:p>
          <a:p>
            <a:pPr marL="514350" indent="-514350">
              <a:buAutoNum type="arabicPeriod"/>
            </a:pPr>
            <a:r>
              <a:rPr lang="en-US" sz="2800" dirty="0" smtClean="0"/>
              <a:t>Problems caused by large dams</a:t>
            </a:r>
          </a:p>
          <a:p>
            <a:pPr marL="514350" indent="-514350">
              <a:buAutoNum type="arabicPeriod"/>
            </a:pPr>
            <a:endParaRPr lang="en-US" sz="2800" dirty="0" smtClean="0"/>
          </a:p>
          <a:p>
            <a:pPr marL="514350" indent="-514350">
              <a:buNone/>
            </a:pPr>
            <a:r>
              <a:rPr lang="en-US" sz="2800" dirty="0" smtClean="0"/>
              <a:t>There are more than 45,000 large dams around the </a:t>
            </a:r>
          </a:p>
          <a:p>
            <a:pPr marL="514350" indent="-514350">
              <a:buNone/>
            </a:pPr>
            <a:r>
              <a:rPr lang="en-US" sz="2800" dirty="0" smtClean="0"/>
              <a:t>world. (India and China contribute 57%)</a:t>
            </a:r>
          </a:p>
          <a:p>
            <a:pPr marL="514350" indent="-514350">
              <a:buNone/>
            </a:pPr>
            <a:endParaRPr lang="en-US" sz="2800" dirty="0" smtClean="0"/>
          </a:p>
          <a:p>
            <a:pPr marL="514350" indent="-514350">
              <a:buNone/>
            </a:pPr>
            <a:r>
              <a:rPr lang="en-US" sz="2800" dirty="0" smtClean="0"/>
              <a:t>Hydropower contributes 19% of the world’s total electric </a:t>
            </a:r>
          </a:p>
          <a:p>
            <a:pPr marL="514350" indent="-514350">
              <a:buNone/>
            </a:pPr>
            <a:r>
              <a:rPr lang="en-US" sz="2800" dirty="0" smtClean="0"/>
              <a:t>power supply and is used in over 150 countries.</a:t>
            </a:r>
          </a:p>
          <a:p>
            <a:pPr marL="514350" indent="-514350">
              <a:buNone/>
            </a:pPr>
            <a:endParaRPr lang="en-US" sz="2800"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sz="3600" dirty="0" smtClean="0"/>
              <a:t>Environmental Problems caused by large dams</a:t>
            </a:r>
            <a:endParaRPr lang="en-US" sz="3600" dirty="0"/>
          </a:p>
        </p:txBody>
      </p:sp>
      <p:sp>
        <p:nvSpPr>
          <p:cNvPr id="3" name="Content Placeholder 2"/>
          <p:cNvSpPr>
            <a:spLocks noGrp="1"/>
          </p:cNvSpPr>
          <p:nvPr>
            <p:ph idx="1"/>
          </p:nvPr>
        </p:nvSpPr>
        <p:spPr>
          <a:xfrm>
            <a:off x="457200" y="1447800"/>
            <a:ext cx="8229600" cy="4953000"/>
          </a:xfrm>
        </p:spPr>
        <p:txBody>
          <a:bodyPr>
            <a:noAutofit/>
          </a:bodyPr>
          <a:lstStyle/>
          <a:p>
            <a:pPr marL="514350" indent="-514350">
              <a:buAutoNum type="arabicPeriod"/>
            </a:pPr>
            <a:r>
              <a:rPr lang="en-US" sz="2600" dirty="0" smtClean="0"/>
              <a:t>Fragmentation and physical transformation of rivers</a:t>
            </a:r>
          </a:p>
          <a:p>
            <a:pPr marL="514350" indent="-514350">
              <a:buAutoNum type="arabicPeriod"/>
            </a:pPr>
            <a:r>
              <a:rPr lang="en-US" sz="2600" dirty="0" smtClean="0"/>
              <a:t>Serious impact on </a:t>
            </a:r>
            <a:r>
              <a:rPr lang="en-US" sz="2600" dirty="0" err="1" smtClean="0"/>
              <a:t>riverine</a:t>
            </a:r>
            <a:r>
              <a:rPr lang="en-US" sz="2600" dirty="0" smtClean="0"/>
              <a:t> ecosystems</a:t>
            </a:r>
          </a:p>
          <a:p>
            <a:pPr marL="514350" indent="-514350">
              <a:buAutoNum type="arabicPeriod"/>
            </a:pPr>
            <a:r>
              <a:rPr lang="en-US" sz="2600" dirty="0" smtClean="0"/>
              <a:t>Social consequences of large dams due to displacement of people</a:t>
            </a:r>
          </a:p>
          <a:p>
            <a:pPr marL="514350" indent="-514350">
              <a:buAutoNum type="arabicPeriod"/>
            </a:pPr>
            <a:r>
              <a:rPr lang="en-US" sz="2600" dirty="0" smtClean="0"/>
              <a:t>Water logging and </a:t>
            </a:r>
            <a:r>
              <a:rPr lang="en-US" sz="2600" dirty="0" err="1" smtClean="0"/>
              <a:t>salinisation</a:t>
            </a:r>
            <a:r>
              <a:rPr lang="en-US" sz="2600" dirty="0" smtClean="0"/>
              <a:t> of the surrounding lands</a:t>
            </a:r>
          </a:p>
          <a:p>
            <a:pPr marL="514350" indent="-514350">
              <a:buAutoNum type="arabicPeriod"/>
            </a:pPr>
            <a:r>
              <a:rPr lang="en-US" sz="2600" dirty="0" smtClean="0"/>
              <a:t>Dislodging animal populations, damaging their habitat and cutting off their migratory routes</a:t>
            </a:r>
          </a:p>
          <a:p>
            <a:pPr marL="514350" indent="-514350">
              <a:buAutoNum type="arabicPeriod"/>
            </a:pPr>
            <a:r>
              <a:rPr lang="en-US" sz="2600" dirty="0" smtClean="0"/>
              <a:t>Disruption of fishing and waterway traffic</a:t>
            </a:r>
          </a:p>
          <a:p>
            <a:pPr marL="514350" indent="-514350">
              <a:buAutoNum type="arabicPeriod"/>
            </a:pPr>
            <a:r>
              <a:rPr lang="en-US" sz="2600" dirty="0" smtClean="0"/>
              <a:t>The emission of green house gases from reservoirs due to rotting vegetation and carbon inflows from the catchment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sz="3600" dirty="0" smtClean="0"/>
              <a:t>Measures for better management of world’s water resources</a:t>
            </a:r>
            <a:endParaRPr lang="en-US" sz="3600" dirty="0"/>
          </a:p>
        </p:txBody>
      </p:sp>
      <p:sp>
        <p:nvSpPr>
          <p:cNvPr id="3" name="Content Placeholder 2"/>
          <p:cNvSpPr>
            <a:spLocks noGrp="1"/>
          </p:cNvSpPr>
          <p:nvPr>
            <p:ph idx="1"/>
          </p:nvPr>
        </p:nvSpPr>
        <p:spPr>
          <a:xfrm>
            <a:off x="457200" y="1447800"/>
            <a:ext cx="8229600" cy="4953000"/>
          </a:xfrm>
        </p:spPr>
        <p:txBody>
          <a:bodyPr>
            <a:noAutofit/>
          </a:bodyPr>
          <a:lstStyle/>
          <a:p>
            <a:pPr marL="514350" indent="-514350">
              <a:buAutoNum type="arabicPeriod"/>
            </a:pPr>
            <a:r>
              <a:rPr lang="en-US" sz="2600" dirty="0" smtClean="0"/>
              <a:t>Building several small reservoirs </a:t>
            </a:r>
          </a:p>
          <a:p>
            <a:pPr marL="514350" indent="-514350">
              <a:buAutoNum type="arabicPeriod"/>
            </a:pPr>
            <a:r>
              <a:rPr lang="en-US" sz="2600" dirty="0" smtClean="0"/>
              <a:t>Developing small catchment dams and protecting wetlands</a:t>
            </a:r>
          </a:p>
          <a:p>
            <a:pPr marL="514350" indent="-514350">
              <a:buAutoNum type="arabicPeriod"/>
            </a:pPr>
            <a:r>
              <a:rPr lang="en-US" sz="2600" dirty="0" smtClean="0"/>
              <a:t>Soil management, micro-catchment development and </a:t>
            </a:r>
            <a:r>
              <a:rPr lang="en-US" sz="2600" dirty="0" err="1" smtClean="0"/>
              <a:t>afforestation</a:t>
            </a:r>
            <a:endParaRPr lang="en-US" sz="2600" dirty="0" smtClean="0"/>
          </a:p>
          <a:p>
            <a:pPr marL="514350" indent="-514350">
              <a:buAutoNum type="arabicPeriod"/>
            </a:pPr>
            <a:r>
              <a:rPr lang="en-US" sz="2600" dirty="0" smtClean="0"/>
              <a:t>Treating and recycling municipal waste water for agricultural use</a:t>
            </a:r>
          </a:p>
          <a:p>
            <a:pPr marL="514350" indent="-514350">
              <a:buAutoNum type="arabicPeriod"/>
            </a:pPr>
            <a:r>
              <a:rPr lang="en-US" sz="2600" dirty="0" smtClean="0"/>
              <a:t>Preventing leakages from dams and canals</a:t>
            </a:r>
          </a:p>
          <a:p>
            <a:pPr marL="514350" indent="-514350">
              <a:buAutoNum type="arabicPeriod"/>
            </a:pPr>
            <a:r>
              <a:rPr lang="en-US" sz="2600" dirty="0" smtClean="0"/>
              <a:t>Preventing loss in municipal pipes</a:t>
            </a:r>
          </a:p>
          <a:p>
            <a:pPr marL="514350" indent="-514350">
              <a:buAutoNum type="arabicPeriod"/>
            </a:pPr>
            <a:r>
              <a:rPr lang="en-US" sz="2600" dirty="0" smtClean="0"/>
              <a:t>Effective rain water harvesting and recharging of ground water in urban environments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4953000"/>
          </a:xfrm>
        </p:spPr>
        <p:txBody>
          <a:bodyPr>
            <a:noAutofit/>
          </a:bodyPr>
          <a:lstStyle/>
          <a:p>
            <a:pPr marL="514350" indent="-514350">
              <a:buAutoNum type="arabicPeriod" startAt="8"/>
            </a:pPr>
            <a:r>
              <a:rPr lang="en-US" sz="2600" dirty="0" smtClean="0"/>
              <a:t>Pricing water at its real value, which makes people use it more responsibly and efficiently and reduces wastage</a:t>
            </a:r>
          </a:p>
          <a:p>
            <a:pPr marL="514350" indent="-514350">
              <a:buAutoNum type="arabicPeriod" startAt="8"/>
            </a:pPr>
            <a:r>
              <a:rPr lang="en-US" sz="2600" dirty="0" smtClean="0"/>
              <a:t>In deforested areas where land has been degraded, soil management by making bunds along the hill slopes and making </a:t>
            </a:r>
            <a:r>
              <a:rPr lang="en-US" sz="2600" dirty="0" err="1" smtClean="0"/>
              <a:t>nalla</a:t>
            </a:r>
            <a:r>
              <a:rPr lang="en-US" sz="2600" dirty="0" smtClean="0"/>
              <a:t> plugs, can help retain moisture and make it possible to </a:t>
            </a:r>
            <a:r>
              <a:rPr lang="en-US" sz="2600" dirty="0" err="1" smtClean="0"/>
              <a:t>revegetate</a:t>
            </a:r>
            <a:r>
              <a:rPr lang="en-US" sz="2600" dirty="0" smtClean="0"/>
              <a:t> degraded areas.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Content</a:t>
            </a:r>
            <a:endParaRPr lang="en-US" dirty="0"/>
          </a:p>
        </p:txBody>
      </p:sp>
      <p:sp>
        <p:nvSpPr>
          <p:cNvPr id="3" name="Content Placeholder 2"/>
          <p:cNvSpPr>
            <a:spLocks noGrp="1"/>
          </p:cNvSpPr>
          <p:nvPr>
            <p:ph idx="1"/>
          </p:nvPr>
        </p:nvSpPr>
        <p:spPr>
          <a:xfrm>
            <a:off x="457200" y="990600"/>
            <a:ext cx="8229600" cy="5562600"/>
          </a:xfrm>
        </p:spPr>
        <p:txBody>
          <a:bodyPr>
            <a:noAutofit/>
          </a:bodyPr>
          <a:lstStyle/>
          <a:p>
            <a:r>
              <a:rPr lang="en-US" sz="1400" b="1" dirty="0" smtClean="0"/>
              <a:t>Renewable and non-renewable resources :</a:t>
            </a:r>
          </a:p>
          <a:p>
            <a:pPr>
              <a:buNone/>
            </a:pPr>
            <a:r>
              <a:rPr lang="en-US" sz="1400" dirty="0" smtClean="0"/>
              <a:t>	Natural resources and associated problems.</a:t>
            </a:r>
          </a:p>
          <a:p>
            <a:pPr>
              <a:buNone/>
            </a:pPr>
            <a:r>
              <a:rPr lang="en-US" sz="1400" dirty="0" smtClean="0"/>
              <a:t>	a) Forest resources : Use and over-exploitation, deforestation, case studies. Timber extraction, mining, dams and their effects on forest and tribal people.</a:t>
            </a:r>
          </a:p>
          <a:p>
            <a:pPr>
              <a:buNone/>
            </a:pPr>
            <a:endParaRPr lang="en-US" sz="1400" dirty="0" smtClean="0"/>
          </a:p>
          <a:p>
            <a:pPr>
              <a:buNone/>
            </a:pPr>
            <a:r>
              <a:rPr lang="en-US" sz="1400" dirty="0" smtClean="0"/>
              <a:t>	b) Water resources : Use and over-utilization of surface and ground water, floods, drought, conflicts over water, dams-benefits and problems.</a:t>
            </a:r>
          </a:p>
          <a:p>
            <a:pPr>
              <a:buNone/>
            </a:pPr>
            <a:endParaRPr lang="en-US" sz="1400" dirty="0" smtClean="0"/>
          </a:p>
          <a:p>
            <a:pPr>
              <a:buNone/>
            </a:pPr>
            <a:r>
              <a:rPr lang="en-US" sz="1400" dirty="0" smtClean="0"/>
              <a:t>	c) Mineral resources : Use and exploitation, environmental effects of extracting and using mineral resources, case studies.</a:t>
            </a:r>
          </a:p>
          <a:p>
            <a:pPr>
              <a:buNone/>
            </a:pPr>
            <a:endParaRPr lang="en-US" sz="1400" dirty="0" smtClean="0"/>
          </a:p>
          <a:p>
            <a:pPr>
              <a:buNone/>
            </a:pPr>
            <a:r>
              <a:rPr lang="en-US" sz="1400" dirty="0" smtClean="0"/>
              <a:t>	d) Food resources : World food problems, changes caused by agriculture and overgrazing, effects of modern agriculture, fertilizer-pesticide problems, water  logging, salinity, case studies.</a:t>
            </a:r>
          </a:p>
          <a:p>
            <a:pPr>
              <a:buNone/>
            </a:pPr>
            <a:endParaRPr lang="en-US" sz="1400" dirty="0" smtClean="0"/>
          </a:p>
          <a:p>
            <a:pPr>
              <a:buNone/>
            </a:pPr>
            <a:r>
              <a:rPr lang="en-US" sz="1400" dirty="0" smtClean="0"/>
              <a:t>	e) Energy resources : Growing energy needs, renewable and non renewable  energy sources, use of alternate energy sources. Case studies.</a:t>
            </a:r>
          </a:p>
          <a:p>
            <a:pPr>
              <a:buNone/>
            </a:pPr>
            <a:endParaRPr lang="en-US" sz="1400" dirty="0" smtClean="0"/>
          </a:p>
          <a:p>
            <a:pPr>
              <a:buNone/>
            </a:pPr>
            <a:r>
              <a:rPr lang="en-US" sz="1400" dirty="0" smtClean="0"/>
              <a:t>	f) Land resources : Land as a resource, land degradation, man induced 	landslides, soil erosion and desertification.</a:t>
            </a:r>
          </a:p>
          <a:p>
            <a:pPr>
              <a:buNone/>
            </a:pPr>
            <a:endParaRPr lang="en-US" sz="1400" dirty="0" smtClean="0"/>
          </a:p>
          <a:p>
            <a:pPr>
              <a:buNone/>
            </a:pPr>
            <a:r>
              <a:rPr lang="en-US" sz="1400" dirty="0" smtClean="0"/>
              <a:t>	•  Role of an individual in conservation of natural resources.</a:t>
            </a:r>
          </a:p>
          <a:p>
            <a:pPr>
              <a:buNone/>
            </a:pPr>
            <a:r>
              <a:rPr lang="en-US" sz="1400" dirty="0" smtClean="0"/>
              <a:t>	•  Equitable use of </a:t>
            </a:r>
            <a:r>
              <a:rPr lang="en-US" sz="1400" dirty="0" err="1" smtClean="0"/>
              <a:t>resoureces</a:t>
            </a:r>
            <a:r>
              <a:rPr lang="en-US" sz="1400" dirty="0" smtClean="0"/>
              <a:t> for sustainable lifestyles</a:t>
            </a:r>
            <a:endParaRPr lang="en-US" sz="1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Mineral Resources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 mineral is a naturally </a:t>
            </a:r>
            <a:r>
              <a:rPr lang="en-US" dirty="0" err="1" smtClean="0"/>
              <a:t>occuring</a:t>
            </a:r>
            <a:r>
              <a:rPr lang="en-US" dirty="0" smtClean="0"/>
              <a:t> substance of definite chemical composition and </a:t>
            </a:r>
            <a:r>
              <a:rPr lang="en-US" dirty="0" err="1" smtClean="0"/>
              <a:t>identfiable</a:t>
            </a:r>
            <a:r>
              <a:rPr lang="en-US" dirty="0" smtClean="0"/>
              <a:t> physical properties.</a:t>
            </a:r>
          </a:p>
          <a:p>
            <a:endParaRPr lang="en-US" dirty="0" smtClean="0"/>
          </a:p>
          <a:p>
            <a:r>
              <a:rPr lang="en-US" dirty="0" smtClean="0"/>
              <a:t>Minerals are formed over a period of millions of years in the earth’s crust. They can be broadly classified into metallic and non-metallic resources. </a:t>
            </a:r>
          </a:p>
          <a:p>
            <a:endParaRPr lang="en-US" dirty="0" smtClean="0"/>
          </a:p>
          <a:p>
            <a:r>
              <a:rPr lang="en-US" dirty="0" smtClean="0"/>
              <a:t>Mining is the process of extracting minerals and their ores from the earth’s interior.</a:t>
            </a:r>
          </a:p>
          <a:p>
            <a:endParaRPr lang="en-US" dirty="0" smtClean="0"/>
          </a:p>
          <a:p>
            <a:endParaRPr lang="en-US" dirty="0" smtClean="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4525963"/>
          </a:xfrm>
        </p:spPr>
        <p:txBody>
          <a:bodyPr>
            <a:normAutofit fontScale="85000" lnSpcReduction="10000"/>
          </a:bodyPr>
          <a:lstStyle/>
          <a:p>
            <a:pPr>
              <a:buNone/>
            </a:pPr>
            <a:r>
              <a:rPr lang="en-US" dirty="0" smtClean="0"/>
              <a:t>Mining operations consists of four stages:</a:t>
            </a:r>
          </a:p>
          <a:p>
            <a:pPr>
              <a:buNone/>
            </a:pPr>
            <a:endParaRPr lang="en-US" dirty="0" smtClean="0"/>
          </a:p>
          <a:p>
            <a:pPr marL="514350" indent="-514350">
              <a:buAutoNum type="arabicPeriod"/>
            </a:pPr>
            <a:r>
              <a:rPr lang="en-US" dirty="0" smtClean="0"/>
              <a:t>Prospecting: Searching for minerals</a:t>
            </a:r>
          </a:p>
          <a:p>
            <a:pPr marL="514350" indent="-514350">
              <a:buAutoNum type="arabicPeriod"/>
            </a:pPr>
            <a:r>
              <a:rPr lang="en-US" dirty="0" smtClean="0"/>
              <a:t>Exploration: Qualitative assessment</a:t>
            </a:r>
          </a:p>
          <a:p>
            <a:pPr marL="514350" indent="-514350">
              <a:buAutoNum type="arabicPeriod"/>
            </a:pPr>
            <a:r>
              <a:rPr lang="en-US" dirty="0" smtClean="0"/>
              <a:t>Development: Work of preparing access to the deposit. </a:t>
            </a:r>
          </a:p>
          <a:p>
            <a:pPr marL="514350" indent="-514350">
              <a:buAutoNum type="arabicPeriod"/>
            </a:pPr>
            <a:r>
              <a:rPr lang="en-US" dirty="0" smtClean="0"/>
              <a:t>Exploitation: extracting the minerals</a:t>
            </a:r>
          </a:p>
          <a:p>
            <a:pPr marL="514350" indent="-514350">
              <a:buAutoNum type="arabicPeriod"/>
            </a:pPr>
            <a:endParaRPr lang="en-US" dirty="0" smtClean="0"/>
          </a:p>
          <a:p>
            <a:pPr marL="514350" indent="-514350">
              <a:buNone/>
            </a:pPr>
            <a:r>
              <a:rPr lang="en-US" dirty="0" smtClean="0"/>
              <a:t>	Mining is of two types: surface (open-cast or strip</a:t>
            </a:r>
          </a:p>
          <a:p>
            <a:pPr marL="514350" indent="-514350">
              <a:buNone/>
            </a:pPr>
            <a:r>
              <a:rPr lang="en-US" dirty="0" smtClean="0"/>
              <a:t>       mines) and underground (deep or shaft mines).</a:t>
            </a:r>
          </a:p>
          <a:p>
            <a:endParaRPr lang="en-US" dirty="0" smtClean="0"/>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due to Mining</a:t>
            </a:r>
            <a:endParaRPr lang="en-US" dirty="0"/>
          </a:p>
        </p:txBody>
      </p:sp>
      <p:sp>
        <p:nvSpPr>
          <p:cNvPr id="3" name="Content Placeholder 2"/>
          <p:cNvSpPr>
            <a:spLocks noGrp="1"/>
          </p:cNvSpPr>
          <p:nvPr>
            <p:ph idx="1"/>
          </p:nvPr>
        </p:nvSpPr>
        <p:spPr>
          <a:xfrm>
            <a:off x="457200" y="1798637"/>
            <a:ext cx="8229600" cy="4525963"/>
          </a:xfrm>
        </p:spPr>
        <p:txBody>
          <a:bodyPr>
            <a:normAutofit fontScale="70000" lnSpcReduction="20000"/>
          </a:bodyPr>
          <a:lstStyle/>
          <a:p>
            <a:pPr>
              <a:buNone/>
            </a:pPr>
            <a:r>
              <a:rPr lang="en-US" b="1" dirty="0" smtClean="0"/>
              <a:t>Mining Hazards to workers:</a:t>
            </a:r>
          </a:p>
          <a:p>
            <a:pPr>
              <a:buNone/>
            </a:pPr>
            <a:r>
              <a:rPr lang="en-US" dirty="0" smtClean="0"/>
              <a:t>Surface mining is less hazardous than underground mining. </a:t>
            </a:r>
          </a:p>
          <a:p>
            <a:pPr>
              <a:buNone/>
            </a:pPr>
            <a:r>
              <a:rPr lang="en-US" dirty="0" smtClean="0"/>
              <a:t>Metal mining is less hazardous than coal mining. </a:t>
            </a:r>
          </a:p>
          <a:p>
            <a:pPr>
              <a:buNone/>
            </a:pPr>
            <a:endParaRPr lang="en-US" dirty="0" smtClean="0"/>
          </a:p>
          <a:p>
            <a:pPr>
              <a:buNone/>
            </a:pPr>
            <a:r>
              <a:rPr lang="en-US" dirty="0" smtClean="0"/>
              <a:t>Accidents:</a:t>
            </a:r>
          </a:p>
          <a:p>
            <a:pPr marL="514350" indent="-514350">
              <a:buAutoNum type="alphaLcParenR"/>
            </a:pPr>
            <a:r>
              <a:rPr lang="en-US" dirty="0" smtClean="0"/>
              <a:t>Use of explosives in metal mines</a:t>
            </a:r>
          </a:p>
          <a:p>
            <a:pPr marL="514350" indent="-514350">
              <a:buAutoNum type="alphaLcParenR"/>
            </a:pPr>
            <a:r>
              <a:rPr lang="en-US" dirty="0" smtClean="0"/>
              <a:t>Rock and roof falls, flooding and inadequate ventilation in underground mines</a:t>
            </a:r>
          </a:p>
          <a:p>
            <a:pPr marL="514350" indent="-514350">
              <a:buAutoNum type="alphaLcParenR"/>
            </a:pPr>
            <a:endParaRPr lang="en-US" dirty="0" smtClean="0"/>
          </a:p>
          <a:p>
            <a:pPr marL="514350" indent="-514350">
              <a:buNone/>
            </a:pPr>
            <a:r>
              <a:rPr lang="en-US" dirty="0" smtClean="0"/>
              <a:t>Health risks: dust causes ‘black lung’ or pneumoconiosis.</a:t>
            </a:r>
          </a:p>
          <a:p>
            <a:pPr marL="514350" indent="-514350">
              <a:buNone/>
            </a:pPr>
            <a:r>
              <a:rPr lang="en-US" dirty="0" smtClean="0"/>
              <a:t>Poisonous fumes are generated by incomplete dynamite explosions.</a:t>
            </a:r>
          </a:p>
          <a:p>
            <a:pPr marL="514350" indent="-514350">
              <a:buNone/>
            </a:pPr>
            <a:r>
              <a:rPr lang="en-US" dirty="0" smtClean="0"/>
              <a:t>Methane gas from coal strata and radiation from radioactive mines.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due to Mining</a:t>
            </a:r>
            <a:endParaRPr lang="en-US" dirty="0"/>
          </a:p>
        </p:txBody>
      </p:sp>
      <p:sp>
        <p:nvSpPr>
          <p:cNvPr id="3" name="Content Placeholder 2"/>
          <p:cNvSpPr>
            <a:spLocks noGrp="1"/>
          </p:cNvSpPr>
          <p:nvPr>
            <p:ph idx="1"/>
          </p:nvPr>
        </p:nvSpPr>
        <p:spPr>
          <a:xfrm>
            <a:off x="457200" y="1798637"/>
            <a:ext cx="8229600" cy="4525963"/>
          </a:xfrm>
        </p:spPr>
        <p:txBody>
          <a:bodyPr>
            <a:normAutofit/>
          </a:bodyPr>
          <a:lstStyle/>
          <a:p>
            <a:pPr>
              <a:buNone/>
            </a:pPr>
            <a:r>
              <a:rPr lang="en-US" b="1" dirty="0" smtClean="0"/>
              <a:t>Environmental problems:</a:t>
            </a:r>
          </a:p>
          <a:p>
            <a:pPr marL="514350" indent="-514350">
              <a:buAutoNum type="alphaLcParenR"/>
            </a:pPr>
            <a:r>
              <a:rPr lang="en-US" dirty="0" smtClean="0"/>
              <a:t>Depletion of available land</a:t>
            </a:r>
          </a:p>
          <a:p>
            <a:pPr marL="514350" indent="-514350">
              <a:buAutoNum type="alphaLcParenR"/>
            </a:pPr>
            <a:r>
              <a:rPr lang="en-US" dirty="0" smtClean="0"/>
              <a:t>Waste from mining industries</a:t>
            </a:r>
          </a:p>
          <a:p>
            <a:pPr marL="514350" indent="-514350">
              <a:buAutoNum type="alphaLcParenR"/>
            </a:pPr>
            <a:r>
              <a:rPr lang="en-US" dirty="0" smtClean="0"/>
              <a:t>Conversion of land to industry</a:t>
            </a:r>
          </a:p>
          <a:p>
            <a:pPr marL="514350" indent="-514350">
              <a:buAutoNum type="alphaLcParenR"/>
            </a:pPr>
            <a:r>
              <a:rPr lang="en-US" dirty="0" smtClean="0"/>
              <a:t>Pollution of air, water and land</a:t>
            </a:r>
          </a:p>
          <a:p>
            <a:pPr marL="514350" indent="-514350">
              <a:buNone/>
            </a:pPr>
            <a:endParaRPr lang="en-US" dirty="0"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Consequences of mining activities</a:t>
            </a:r>
            <a:endParaRPr lang="en-US" dirty="0"/>
          </a:p>
        </p:txBody>
      </p:sp>
      <p:pic>
        <p:nvPicPr>
          <p:cNvPr id="4" name="Picture 3" descr="Consequences of mining activities.jpg"/>
          <p:cNvPicPr>
            <a:picLocks noChangeAspect="1"/>
          </p:cNvPicPr>
          <p:nvPr/>
        </p:nvPicPr>
        <p:blipFill>
          <a:blip r:embed="rId2" cstate="print">
            <a:lum bright="15000" contrast="28000"/>
          </a:blip>
          <a:stretch>
            <a:fillRect/>
          </a:stretch>
        </p:blipFill>
        <p:spPr>
          <a:xfrm>
            <a:off x="1066801" y="1355687"/>
            <a:ext cx="7162800" cy="527381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Food Resources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Global food demand is met from three  major sources: agriculture, animal husbandry and fisheries.</a:t>
            </a:r>
          </a:p>
          <a:p>
            <a:endParaRPr lang="en-US" dirty="0" smtClean="0"/>
          </a:p>
          <a:p>
            <a:r>
              <a:rPr lang="en-US" dirty="0" smtClean="0"/>
              <a:t>Modern </a:t>
            </a:r>
            <a:r>
              <a:rPr lang="en-US" dirty="0" err="1" smtClean="0"/>
              <a:t>practises</a:t>
            </a:r>
            <a:r>
              <a:rPr lang="en-US" dirty="0" smtClean="0"/>
              <a:t> of food production has led to yield increase but has resulted in environmental damage and loss of food quality (unsustainable).</a:t>
            </a:r>
          </a:p>
          <a:p>
            <a:endParaRPr lang="en-US" dirty="0" smtClean="0"/>
          </a:p>
          <a:p>
            <a:r>
              <a:rPr lang="en-US" dirty="0" smtClean="0"/>
              <a:t>FAO has defined sustainable agriculture as that which conserves land, water, plant </a:t>
            </a:r>
            <a:r>
              <a:rPr lang="en-US" smtClean="0"/>
              <a:t>and animal </a:t>
            </a:r>
            <a:r>
              <a:rPr lang="en-US" dirty="0" smtClean="0"/>
              <a:t>resources, does not degrade the environment and is economically viable and socially acceptable. </a:t>
            </a:r>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4525963"/>
          </a:xfrm>
        </p:spPr>
        <p:txBody>
          <a:bodyPr>
            <a:normAutofit fontScale="85000" lnSpcReduction="20000"/>
          </a:bodyPr>
          <a:lstStyle/>
          <a:p>
            <a:r>
              <a:rPr lang="en-US" dirty="0" smtClean="0"/>
              <a:t>The major impediment in food supply is scarcity (need of food security) and unsustainable </a:t>
            </a:r>
            <a:r>
              <a:rPr lang="en-US" dirty="0" err="1" smtClean="0"/>
              <a:t>practises</a:t>
            </a:r>
            <a:r>
              <a:rPr lang="en-US" dirty="0" smtClean="0"/>
              <a:t> of food production and exploitation.</a:t>
            </a:r>
          </a:p>
          <a:p>
            <a:endParaRPr lang="en-US" dirty="0" smtClean="0"/>
          </a:p>
          <a:p>
            <a:r>
              <a:rPr lang="en-US" dirty="0" smtClean="0"/>
              <a:t>World food problems: Food production in 64 of the 105 developing countries is lagging behind their population growth levels. India has produced enough by Green revolution of the 60’s but there are serious environmental impacts and issues of sustainability. </a:t>
            </a:r>
          </a:p>
          <a:p>
            <a:endParaRPr lang="en-US" dirty="0" smtClean="0"/>
          </a:p>
          <a:p>
            <a:r>
              <a:rPr lang="en-US" dirty="0" smtClean="0"/>
              <a:t>Globally, 5-7 million ha of farmland is degraded each year. </a:t>
            </a:r>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Problems in Agriculture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Monoculture or single crop harvesting </a:t>
            </a:r>
          </a:p>
          <a:p>
            <a:r>
              <a:rPr lang="en-US" dirty="0" smtClean="0"/>
              <a:t>Chemical fertilizers and pesticides use increases the salinity of soil and declines the fertility in due course. </a:t>
            </a:r>
          </a:p>
          <a:p>
            <a:r>
              <a:rPr lang="en-US" dirty="0" smtClean="0"/>
              <a:t>Demand for meat based food increases the demand for feed of livestock based on agriculture. It also results in more land per unit of food produced. </a:t>
            </a:r>
          </a:p>
          <a:p>
            <a:r>
              <a:rPr lang="en-US" dirty="0" smtClean="0"/>
              <a:t>Forests, grasslands and wetlands pt to agriculture use leads to ecological dangers. </a:t>
            </a:r>
          </a:p>
          <a:p>
            <a:endParaRPr lang="en-US" dirty="0" smtClean="0"/>
          </a:p>
          <a:p>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Food security </a:t>
            </a:r>
            <a:endParaRPr lang="en-US" dirty="0"/>
          </a:p>
        </p:txBody>
      </p:sp>
      <p:sp>
        <p:nvSpPr>
          <p:cNvPr id="3" name="Content Placeholder 2"/>
          <p:cNvSpPr>
            <a:spLocks noGrp="1"/>
          </p:cNvSpPr>
          <p:nvPr>
            <p:ph idx="1"/>
          </p:nvPr>
        </p:nvSpPr>
        <p:spPr/>
        <p:txBody>
          <a:bodyPr>
            <a:normAutofit fontScale="92500"/>
          </a:bodyPr>
          <a:lstStyle/>
          <a:p>
            <a:r>
              <a:rPr lang="en-US" dirty="0" smtClean="0"/>
              <a:t>Earth can only supply a limited amount of food. </a:t>
            </a:r>
          </a:p>
          <a:p>
            <a:r>
              <a:rPr lang="en-US" dirty="0" smtClean="0"/>
              <a:t>Food security is closely linked with population control through family welfare program. </a:t>
            </a:r>
          </a:p>
          <a:p>
            <a:r>
              <a:rPr lang="en-US" dirty="0" smtClean="0"/>
              <a:t>Food security is only possible if food is equitably distributed to all. </a:t>
            </a:r>
          </a:p>
          <a:p>
            <a:r>
              <a:rPr lang="en-US" dirty="0" smtClean="0"/>
              <a:t>Major concerns are the lack of support to small farmers and dumping of underpriced food stuff produced in the developed world onto markets in underdeveloped countries.</a:t>
            </a:r>
          </a:p>
          <a:p>
            <a:endParaRPr lang="en-US" dirty="0" smtClean="0"/>
          </a:p>
          <a:p>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Fisheries </a:t>
            </a:r>
            <a:endParaRPr lang="en-US" dirty="0"/>
          </a:p>
        </p:txBody>
      </p:sp>
      <p:sp>
        <p:nvSpPr>
          <p:cNvPr id="3" name="Content Placeholder 2"/>
          <p:cNvSpPr>
            <a:spLocks noGrp="1"/>
          </p:cNvSpPr>
          <p:nvPr>
            <p:ph idx="1"/>
          </p:nvPr>
        </p:nvSpPr>
        <p:spPr/>
        <p:txBody>
          <a:bodyPr>
            <a:normAutofit lnSpcReduction="10000"/>
          </a:bodyPr>
          <a:lstStyle/>
          <a:p>
            <a:r>
              <a:rPr lang="en-US" dirty="0" smtClean="0"/>
              <a:t>Fish is an important source of protein.  </a:t>
            </a:r>
          </a:p>
          <a:p>
            <a:r>
              <a:rPr lang="en-US" dirty="0" smtClean="0"/>
              <a:t>While fish supply increased from 1950 to 1990 but the fish catch has dropped due to overfishing. </a:t>
            </a:r>
          </a:p>
          <a:p>
            <a:r>
              <a:rPr lang="en-US" dirty="0" smtClean="0"/>
              <a:t>In 1995, FAO reported that 44% of the world’s fisheries are fully or heavily exploited.</a:t>
            </a:r>
          </a:p>
          <a:p>
            <a:r>
              <a:rPr lang="en-US" dirty="0" smtClean="0"/>
              <a:t>Modern fishing technology using </a:t>
            </a:r>
            <a:r>
              <a:rPr lang="en-US" dirty="0" err="1" smtClean="0"/>
              <a:t>mechanised</a:t>
            </a:r>
            <a:r>
              <a:rPr lang="en-US" dirty="0" smtClean="0"/>
              <a:t> trawlers and small meshed nets have led to overfishing. </a:t>
            </a:r>
          </a:p>
          <a:p>
            <a:endParaRPr lang="en-US" dirty="0" smtClean="0"/>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Problem of sustainability with Natural Resources</a:t>
            </a:r>
            <a:endParaRPr lang="en-US" sz="3200" dirty="0"/>
          </a:p>
        </p:txBody>
      </p:sp>
      <p:grpSp>
        <p:nvGrpSpPr>
          <p:cNvPr id="6" name="Group 5"/>
          <p:cNvGrpSpPr/>
          <p:nvPr/>
        </p:nvGrpSpPr>
        <p:grpSpPr>
          <a:xfrm>
            <a:off x="3200400" y="2286000"/>
            <a:ext cx="2667000" cy="762000"/>
            <a:chOff x="3200400" y="1828800"/>
            <a:chExt cx="2667000" cy="762000"/>
          </a:xfrm>
        </p:grpSpPr>
        <p:sp>
          <p:nvSpPr>
            <p:cNvPr id="4" name="Rectangle 3"/>
            <p:cNvSpPr/>
            <p:nvPr/>
          </p:nvSpPr>
          <p:spPr>
            <a:xfrm>
              <a:off x="3200400" y="1828800"/>
              <a:ext cx="2667000" cy="76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460191" y="2024824"/>
              <a:ext cx="1882375" cy="369332"/>
            </a:xfrm>
            <a:prstGeom prst="rect">
              <a:avLst/>
            </a:prstGeom>
            <a:noFill/>
          </p:spPr>
          <p:txBody>
            <a:bodyPr wrap="none" rtlCol="0">
              <a:spAutoFit/>
            </a:bodyPr>
            <a:lstStyle/>
            <a:p>
              <a:r>
                <a:rPr lang="en-US" dirty="0" smtClean="0"/>
                <a:t>Natural Resources</a:t>
              </a:r>
              <a:endParaRPr lang="en-US" dirty="0"/>
            </a:p>
          </p:txBody>
        </p:sp>
      </p:grpSp>
      <p:grpSp>
        <p:nvGrpSpPr>
          <p:cNvPr id="7" name="Group 6"/>
          <p:cNvGrpSpPr/>
          <p:nvPr/>
        </p:nvGrpSpPr>
        <p:grpSpPr>
          <a:xfrm>
            <a:off x="1371600" y="4572000"/>
            <a:ext cx="1828800" cy="762000"/>
            <a:chOff x="3200400" y="1828800"/>
            <a:chExt cx="1676400" cy="762000"/>
          </a:xfrm>
        </p:grpSpPr>
        <p:sp>
          <p:nvSpPr>
            <p:cNvPr id="8" name="Rectangle 7"/>
            <p:cNvSpPr/>
            <p:nvPr/>
          </p:nvSpPr>
          <p:spPr>
            <a:xfrm>
              <a:off x="3200400" y="1828800"/>
              <a:ext cx="1676400" cy="76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38405" y="2024824"/>
              <a:ext cx="1462195" cy="369332"/>
            </a:xfrm>
            <a:prstGeom prst="rect">
              <a:avLst/>
            </a:prstGeom>
            <a:noFill/>
          </p:spPr>
          <p:txBody>
            <a:bodyPr wrap="none" rtlCol="0">
              <a:spAutoFit/>
            </a:bodyPr>
            <a:lstStyle/>
            <a:p>
              <a:r>
                <a:rPr lang="en-US" dirty="0" smtClean="0"/>
                <a:t>Rural systems</a:t>
              </a:r>
              <a:endParaRPr lang="en-US" dirty="0"/>
            </a:p>
          </p:txBody>
        </p:sp>
      </p:grpSp>
      <p:grpSp>
        <p:nvGrpSpPr>
          <p:cNvPr id="10" name="Group 9"/>
          <p:cNvGrpSpPr/>
          <p:nvPr/>
        </p:nvGrpSpPr>
        <p:grpSpPr>
          <a:xfrm>
            <a:off x="5791200" y="4572000"/>
            <a:ext cx="1905000" cy="762000"/>
            <a:chOff x="3200400" y="1828800"/>
            <a:chExt cx="1905000" cy="762000"/>
          </a:xfrm>
        </p:grpSpPr>
        <p:sp>
          <p:nvSpPr>
            <p:cNvPr id="11" name="Rectangle 10"/>
            <p:cNvSpPr/>
            <p:nvPr/>
          </p:nvSpPr>
          <p:spPr>
            <a:xfrm>
              <a:off x="3200400" y="1828800"/>
              <a:ext cx="1905000" cy="76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52800" y="2024824"/>
              <a:ext cx="1611210" cy="369332"/>
            </a:xfrm>
            <a:prstGeom prst="rect">
              <a:avLst/>
            </a:prstGeom>
            <a:noFill/>
          </p:spPr>
          <p:txBody>
            <a:bodyPr wrap="none" rtlCol="0">
              <a:spAutoFit/>
            </a:bodyPr>
            <a:lstStyle/>
            <a:p>
              <a:r>
                <a:rPr lang="en-US" dirty="0" smtClean="0"/>
                <a:t> Urban systems</a:t>
              </a:r>
              <a:endParaRPr lang="en-US" dirty="0"/>
            </a:p>
          </p:txBody>
        </p:sp>
      </p:grpSp>
      <p:cxnSp>
        <p:nvCxnSpPr>
          <p:cNvPr id="14" name="Straight Connector 13"/>
          <p:cNvCxnSpPr/>
          <p:nvPr/>
        </p:nvCxnSpPr>
        <p:spPr>
          <a:xfrm rot="5400000">
            <a:off x="4267200" y="3276600"/>
            <a:ext cx="304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3427412"/>
            <a:ext cx="449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5400000">
            <a:off x="1784120" y="3916926"/>
            <a:ext cx="1004554" cy="79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6272546" y="3910346"/>
            <a:ext cx="1004554" cy="1395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62000" y="3700046"/>
            <a:ext cx="1524000" cy="338554"/>
          </a:xfrm>
          <a:prstGeom prst="rect">
            <a:avLst/>
          </a:prstGeom>
          <a:noFill/>
        </p:spPr>
        <p:txBody>
          <a:bodyPr wrap="square" rtlCol="0">
            <a:spAutoFit/>
          </a:bodyPr>
          <a:lstStyle/>
          <a:p>
            <a:r>
              <a:rPr lang="en-US" sz="1600" dirty="0" smtClean="0"/>
              <a:t>Sustainable use</a:t>
            </a:r>
            <a:endParaRPr lang="en-US" sz="1600" dirty="0"/>
          </a:p>
        </p:txBody>
      </p:sp>
      <p:sp>
        <p:nvSpPr>
          <p:cNvPr id="39" name="TextBox 38"/>
          <p:cNvSpPr txBox="1"/>
          <p:nvPr/>
        </p:nvSpPr>
        <p:spPr>
          <a:xfrm>
            <a:off x="6781800" y="3700047"/>
            <a:ext cx="1828800" cy="338553"/>
          </a:xfrm>
          <a:prstGeom prst="rect">
            <a:avLst/>
          </a:prstGeom>
          <a:noFill/>
        </p:spPr>
        <p:txBody>
          <a:bodyPr wrap="square" rtlCol="0">
            <a:spAutoFit/>
          </a:bodyPr>
          <a:lstStyle/>
          <a:p>
            <a:r>
              <a:rPr lang="en-US" sz="1600" dirty="0" smtClean="0"/>
              <a:t>Unsustainable use</a:t>
            </a:r>
            <a:endParaRPr lang="en-US" sz="16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Loss of genetic diversity </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There are only 50,000 known edible plants documented worldwide. Of these, only 15 varieties produce 90% of the world food. </a:t>
            </a:r>
          </a:p>
          <a:p>
            <a:r>
              <a:rPr lang="en-US" dirty="0" smtClean="0"/>
              <a:t>Modern agriculture </a:t>
            </a:r>
            <a:r>
              <a:rPr lang="en-US" dirty="0" err="1" smtClean="0"/>
              <a:t>practises</a:t>
            </a:r>
            <a:r>
              <a:rPr lang="en-US" dirty="0" smtClean="0"/>
              <a:t> have resulted in serious loss of genetic variability of crops. </a:t>
            </a:r>
          </a:p>
          <a:p>
            <a:r>
              <a:rPr lang="en-US" dirty="0" smtClean="0"/>
              <a:t>India has 50,000 varieties of rice</a:t>
            </a:r>
          </a:p>
          <a:p>
            <a:r>
              <a:rPr lang="en-US" dirty="0" smtClean="0"/>
              <a:t>Growing single or few varieties of a crop may create a risk of food security due to rapid spread of a disease (genetic variability may provide resistance to the disease). </a:t>
            </a:r>
          </a:p>
          <a:p>
            <a:endParaRPr lang="en-US" dirty="0" smtClean="0"/>
          </a:p>
          <a:p>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Alternative food sources </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Multiple non wood forest products can be used as food (such as fruits, mushrooms, sap, gum etc).  </a:t>
            </a:r>
          </a:p>
          <a:p>
            <a:r>
              <a:rPr lang="en-US" dirty="0" smtClean="0"/>
              <a:t>Medicines can be harvested sustainably from forests. (</a:t>
            </a:r>
            <a:r>
              <a:rPr lang="en-US" dirty="0" err="1" smtClean="0"/>
              <a:t>Taxol</a:t>
            </a:r>
            <a:r>
              <a:rPr lang="en-US" dirty="0" smtClean="0"/>
              <a:t> for cancer, Cinchona bark for malaria etc). </a:t>
            </a:r>
          </a:p>
          <a:p>
            <a:r>
              <a:rPr lang="en-US" dirty="0" smtClean="0"/>
              <a:t>Using unfamiliar crops such as </a:t>
            </a:r>
            <a:r>
              <a:rPr lang="en-US" dirty="0" err="1" smtClean="0"/>
              <a:t>Nagli</a:t>
            </a:r>
            <a:r>
              <a:rPr lang="en-US" dirty="0" smtClean="0"/>
              <a:t> (highly nutritive), which are grown on poor soil on hill slopes. </a:t>
            </a:r>
          </a:p>
          <a:p>
            <a:r>
              <a:rPr lang="en-US" dirty="0" smtClean="0"/>
              <a:t>Unused sea food products like sea weed. </a:t>
            </a:r>
          </a:p>
          <a:p>
            <a:endParaRPr lang="en-US" dirty="0" smtClean="0"/>
          </a:p>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Sustainable food production</a:t>
            </a:r>
            <a:endParaRPr lang="en-US" dirty="0"/>
          </a:p>
        </p:txBody>
      </p:sp>
      <p:sp>
        <p:nvSpPr>
          <p:cNvPr id="3" name="Content Placeholder 2"/>
          <p:cNvSpPr>
            <a:spLocks noGrp="1"/>
          </p:cNvSpPr>
          <p:nvPr>
            <p:ph idx="1"/>
          </p:nvPr>
        </p:nvSpPr>
        <p:spPr>
          <a:xfrm>
            <a:off x="457200" y="1798637"/>
            <a:ext cx="8229600" cy="4525963"/>
          </a:xfrm>
        </p:spPr>
        <p:txBody>
          <a:bodyPr>
            <a:normAutofit fontScale="92500" lnSpcReduction="20000"/>
          </a:bodyPr>
          <a:lstStyle/>
          <a:p>
            <a:r>
              <a:rPr lang="en-US" dirty="0" smtClean="0"/>
              <a:t>Integrated crop management</a:t>
            </a:r>
          </a:p>
          <a:p>
            <a:pPr>
              <a:buNone/>
            </a:pPr>
            <a:r>
              <a:rPr lang="en-US" dirty="0" smtClean="0"/>
              <a:t>	Growing multiple crops in a year, adopting soil conservation measures, enhancing the soil with organic matter, rotating crops and managing watersheds at the micro-level.</a:t>
            </a:r>
          </a:p>
          <a:p>
            <a:endParaRPr lang="en-US" dirty="0" smtClean="0"/>
          </a:p>
          <a:p>
            <a:r>
              <a:rPr lang="en-US" dirty="0" smtClean="0"/>
              <a:t>Integrated pest management</a:t>
            </a:r>
          </a:p>
          <a:p>
            <a:pPr>
              <a:buNone/>
            </a:pPr>
            <a:r>
              <a:rPr lang="en-US" dirty="0" smtClean="0"/>
              <a:t>	Preserving pest predators, using pest resistant seed varieties and reducing the use of chemical fertilizers. </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Energy Resources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Energy is found in a variety of forms, some of which are immediately useful, while others require a process of transformation. </a:t>
            </a:r>
          </a:p>
          <a:p>
            <a:endParaRPr lang="en-US" dirty="0" smtClean="0"/>
          </a:p>
          <a:p>
            <a:r>
              <a:rPr lang="en-US" dirty="0" smtClean="0"/>
              <a:t>Sun is the primary source of energy.</a:t>
            </a:r>
          </a:p>
          <a:p>
            <a:endParaRPr lang="en-US" dirty="0" smtClean="0"/>
          </a:p>
          <a:p>
            <a:r>
              <a:rPr lang="en-US" dirty="0" smtClean="0"/>
              <a:t>No energy related technology is completely ‘risk free’. </a:t>
            </a:r>
          </a:p>
          <a:p>
            <a:endParaRPr lang="en-US" dirty="0" smtClean="0"/>
          </a:p>
          <a:p>
            <a:r>
              <a:rPr lang="en-US" dirty="0" smtClean="0"/>
              <a:t>Energy has always been linked to man’s economic growth and development. </a:t>
            </a:r>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55637"/>
            <a:ext cx="8229600" cy="4525963"/>
          </a:xfrm>
        </p:spPr>
        <p:txBody>
          <a:bodyPr>
            <a:noAutofit/>
          </a:bodyPr>
          <a:lstStyle/>
          <a:p>
            <a:r>
              <a:rPr lang="en-US" sz="2200" dirty="0" smtClean="0"/>
              <a:t>For almost 200 years, coal was the primary energy source, fuelling the Industrial Revolution in the 19</a:t>
            </a:r>
            <a:r>
              <a:rPr lang="en-US" sz="2200" baseline="30000" dirty="0" smtClean="0"/>
              <a:t>th</a:t>
            </a:r>
            <a:r>
              <a:rPr lang="en-US" sz="2200" dirty="0" smtClean="0"/>
              <a:t> century. </a:t>
            </a:r>
          </a:p>
          <a:p>
            <a:endParaRPr lang="en-US" sz="2200" dirty="0" smtClean="0"/>
          </a:p>
          <a:p>
            <a:r>
              <a:rPr lang="en-US" sz="2200" dirty="0" smtClean="0"/>
              <a:t>Globally, 39% of oil, 24% of coal, 24% of natural gas, 7% of nuclear energy and 6% of hydro/other renewal sources are utilized for energy consumption. In India, 55% of energy demand is met from coal, followed by oil (31%), natural gas (8%), hydro (5%) and nuclear power (1%) as per an estimate in 2001. </a:t>
            </a:r>
          </a:p>
          <a:p>
            <a:endParaRPr lang="en-US" sz="2200" dirty="0" smtClean="0"/>
          </a:p>
          <a:p>
            <a:r>
              <a:rPr lang="en-US" sz="2200" b="1" dirty="0" smtClean="0"/>
              <a:t>There are three types of energy: non-renewable, renewable and nuclear energy. </a:t>
            </a:r>
          </a:p>
          <a:p>
            <a:endParaRPr lang="en-US" sz="2200" dirty="0" smtClean="0"/>
          </a:p>
          <a:p>
            <a:r>
              <a:rPr lang="en-US" sz="2200" dirty="0" smtClean="0"/>
              <a:t>Electricity is the fastest growing form of end-use energy worldwide.  A large proportion of energy from electricity is wasted during transmission as well as at the user level. </a:t>
            </a:r>
          </a:p>
          <a:p>
            <a:endParaRPr lang="en-US" sz="2000" dirty="0" smtClean="0"/>
          </a:p>
          <a:p>
            <a:endParaRPr lang="en-US" sz="2000" dirty="0" smtClean="0"/>
          </a:p>
          <a:p>
            <a:endParaRPr lang="en-US" sz="20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Non-renewable energy</a:t>
            </a:r>
            <a:endParaRPr lang="en-US" dirty="0"/>
          </a:p>
        </p:txBody>
      </p:sp>
      <p:sp>
        <p:nvSpPr>
          <p:cNvPr id="3" name="Content Placeholder 2"/>
          <p:cNvSpPr>
            <a:spLocks noGrp="1"/>
          </p:cNvSpPr>
          <p:nvPr>
            <p:ph idx="1"/>
          </p:nvPr>
        </p:nvSpPr>
        <p:spPr/>
        <p:txBody>
          <a:bodyPr>
            <a:normAutofit/>
          </a:bodyPr>
          <a:lstStyle/>
          <a:p>
            <a:r>
              <a:rPr lang="en-US" sz="2200" dirty="0" smtClean="0"/>
              <a:t>To produce electricity from non-renewable resources, the material must first be ignited. The fuel is placed in a secured area and set on fire. The heat thus generated turns water to steam, which moves through pipes, to turn the blades of a turbine. This converts magnetism into electricity.</a:t>
            </a:r>
            <a:endParaRPr lang="en-US" sz="2200" dirty="0"/>
          </a:p>
        </p:txBody>
      </p:sp>
      <p:pic>
        <p:nvPicPr>
          <p:cNvPr id="1026" name="Picture 2" descr="https://qphs.fs.quoracdn.net/main-qimg-067f93742609aad815a6a0580c0be7e9-c"/>
          <p:cNvPicPr>
            <a:picLocks noChangeAspect="1" noChangeArrowheads="1"/>
          </p:cNvPicPr>
          <p:nvPr/>
        </p:nvPicPr>
        <p:blipFill>
          <a:blip r:embed="rId2"/>
          <a:srcRect/>
          <a:stretch>
            <a:fillRect/>
          </a:stretch>
        </p:blipFill>
        <p:spPr bwMode="auto">
          <a:xfrm>
            <a:off x="152400" y="3771900"/>
            <a:ext cx="4762500" cy="2120530"/>
          </a:xfrm>
          <a:prstGeom prst="rect">
            <a:avLst/>
          </a:prstGeom>
          <a:noFill/>
        </p:spPr>
      </p:pic>
      <p:pic>
        <p:nvPicPr>
          <p:cNvPr id="1028" name="Picture 4" descr="https://qphs.fs.quoracdn.net/main-qimg-ed657bde2fbc7b4a3f546d5306ce3ac3-c"/>
          <p:cNvPicPr>
            <a:picLocks noChangeAspect="1" noChangeArrowheads="1"/>
          </p:cNvPicPr>
          <p:nvPr/>
        </p:nvPicPr>
        <p:blipFill>
          <a:blip r:embed="rId3"/>
          <a:srcRect/>
          <a:stretch>
            <a:fillRect/>
          </a:stretch>
        </p:blipFill>
        <p:spPr bwMode="auto">
          <a:xfrm>
            <a:off x="5181600" y="3690937"/>
            <a:ext cx="3733800" cy="2100263"/>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4525963"/>
          </a:xfrm>
        </p:spPr>
        <p:txBody>
          <a:bodyPr>
            <a:noAutofit/>
          </a:bodyPr>
          <a:lstStyle/>
          <a:p>
            <a:r>
              <a:rPr lang="en-US" sz="2200" dirty="0" smtClean="0"/>
              <a:t>Non-renewable energy sources: are mineral based hydrocarbon fuels (coal, oil and natural gas – fossil fuels).</a:t>
            </a:r>
          </a:p>
          <a:p>
            <a:endParaRPr lang="en-US" sz="2200" dirty="0" smtClean="0"/>
          </a:p>
          <a:p>
            <a:r>
              <a:rPr lang="en-US" sz="2200" dirty="0" smtClean="0"/>
              <a:t>At the present rate of extraction, coal may be available for more than a century. But, oil and natural gas will exhaust completely within 50 years. As we cannot regenerate them immediately, we have to find alternative energy sources to meet our growing needs. </a:t>
            </a:r>
          </a:p>
          <a:p>
            <a:endParaRPr lang="en-US" sz="2200" dirty="0" smtClean="0"/>
          </a:p>
          <a:p>
            <a:r>
              <a:rPr lang="en-US" sz="2200" dirty="0" smtClean="0"/>
              <a:t>Fossil fuel consumption is bad for the environment – causes air pollution (respiratory problems and damage to historic monuments, forests &amp; lakes), green house effect leading to  global warming and its consequences. </a:t>
            </a:r>
          </a:p>
          <a:p>
            <a:endParaRPr lang="en-US" sz="2200" dirty="0" smtClean="0"/>
          </a:p>
          <a:p>
            <a:r>
              <a:rPr lang="en-US" sz="2200" dirty="0" smtClean="0"/>
              <a:t>Due to the above mentioned reasons, we are exploring clean energy sources which can be replenished to meet our growing energy needs sustainably.  </a:t>
            </a:r>
            <a:endParaRPr lang="en-US" sz="22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4" name="Picture 4" descr="http://www.clubscikidzmd.com/wp-content/uploads/2020/05/b4b51f139bc596cbdb6c5f60cafa7bf5.jpg"/>
          <p:cNvPicPr>
            <a:picLocks noChangeAspect="1" noChangeArrowheads="1"/>
          </p:cNvPicPr>
          <p:nvPr/>
        </p:nvPicPr>
        <p:blipFill>
          <a:blip r:embed="rId2"/>
          <a:srcRect/>
          <a:stretch>
            <a:fillRect/>
          </a:stretch>
        </p:blipFill>
        <p:spPr bwMode="auto">
          <a:xfrm>
            <a:off x="0" y="0"/>
            <a:ext cx="9144000" cy="6553200"/>
          </a:xfrm>
          <a:prstGeom prst="rect">
            <a:avLst/>
          </a:prstGeom>
          <a:noFill/>
        </p:spPr>
      </p:pic>
      <p:sp>
        <p:nvSpPr>
          <p:cNvPr id="6" name="Rectangle 5"/>
          <p:cNvSpPr/>
          <p:nvPr/>
        </p:nvSpPr>
        <p:spPr>
          <a:xfrm>
            <a:off x="1676400" y="6553200"/>
            <a:ext cx="6248400" cy="307777"/>
          </a:xfrm>
          <a:prstGeom prst="rect">
            <a:avLst/>
          </a:prstGeom>
        </p:spPr>
        <p:txBody>
          <a:bodyPr wrap="square">
            <a:spAutoFit/>
          </a:bodyPr>
          <a:lstStyle/>
          <a:p>
            <a:r>
              <a:rPr lang="en-US" sz="1400" dirty="0" smtClean="0"/>
              <a:t>“Source: https://healthresearchfunding.org/pros-cons-renewable-resources/”</a:t>
            </a:r>
            <a:endParaRPr lang="en-US" sz="14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07926" y="6550223"/>
            <a:ext cx="6235874" cy="307777"/>
          </a:xfrm>
          <a:prstGeom prst="rect">
            <a:avLst/>
          </a:prstGeom>
        </p:spPr>
        <p:txBody>
          <a:bodyPr wrap="none">
            <a:spAutoFit/>
          </a:bodyPr>
          <a:lstStyle/>
          <a:p>
            <a:r>
              <a:rPr lang="en-US" sz="1400" dirty="0" smtClean="0"/>
              <a:t>“Source: https://www.solarreviews.com/blog/hydroelectric-energy-pros-and-cons”</a:t>
            </a:r>
            <a:endParaRPr lang="en-US" sz="1400" dirty="0"/>
          </a:p>
        </p:txBody>
      </p:sp>
      <p:pic>
        <p:nvPicPr>
          <p:cNvPr id="53252" name="Picture 4" descr="an infographic explaining how hydropower plants work"/>
          <p:cNvPicPr>
            <a:picLocks noChangeAspect="1" noChangeArrowheads="1"/>
          </p:cNvPicPr>
          <p:nvPr/>
        </p:nvPicPr>
        <p:blipFill>
          <a:blip r:embed="rId2"/>
          <a:srcRect/>
          <a:stretch>
            <a:fillRect/>
          </a:stretch>
        </p:blipFill>
        <p:spPr bwMode="auto">
          <a:xfrm>
            <a:off x="0" y="0"/>
            <a:ext cx="9144000" cy="647700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Advantages of Hydroelectric power</a:t>
            </a:r>
            <a:endParaRPr lang="en-US" sz="3600" dirty="0"/>
          </a:p>
        </p:txBody>
      </p:sp>
      <p:sp>
        <p:nvSpPr>
          <p:cNvPr id="3" name="Content Placeholder 2"/>
          <p:cNvSpPr>
            <a:spLocks noGrp="1"/>
          </p:cNvSpPr>
          <p:nvPr>
            <p:ph idx="1"/>
          </p:nvPr>
        </p:nvSpPr>
        <p:spPr>
          <a:xfrm>
            <a:off x="457200" y="1798637"/>
            <a:ext cx="8229600" cy="4525963"/>
          </a:xfrm>
        </p:spPr>
        <p:txBody>
          <a:bodyPr>
            <a:normAutofit/>
          </a:bodyPr>
          <a:lstStyle/>
          <a:p>
            <a:r>
              <a:rPr lang="en-US" sz="2800" dirty="0" smtClean="0"/>
              <a:t>Long life</a:t>
            </a:r>
          </a:p>
          <a:p>
            <a:r>
              <a:rPr lang="en-US" sz="2800" dirty="0" smtClean="0"/>
              <a:t>Renewable </a:t>
            </a:r>
          </a:p>
          <a:p>
            <a:r>
              <a:rPr lang="en-US" sz="2800" dirty="0" smtClean="0"/>
              <a:t>Very low operating and maintenance costs</a:t>
            </a:r>
          </a:p>
          <a:p>
            <a:r>
              <a:rPr lang="en-US" sz="2800" dirty="0" smtClean="0"/>
              <a:t>Absence of inflationary pressure</a:t>
            </a:r>
            <a:endParaRPr lang="en-US" sz="2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Earth’s spheres</a:t>
            </a:r>
            <a:endParaRPr lang="en-US" sz="3200" dirty="0"/>
          </a:p>
        </p:txBody>
      </p:sp>
      <p:grpSp>
        <p:nvGrpSpPr>
          <p:cNvPr id="3" name="Group 5"/>
          <p:cNvGrpSpPr/>
          <p:nvPr/>
        </p:nvGrpSpPr>
        <p:grpSpPr>
          <a:xfrm>
            <a:off x="3200400" y="1524000"/>
            <a:ext cx="2667000" cy="762000"/>
            <a:chOff x="3200400" y="1828800"/>
            <a:chExt cx="2667000" cy="762000"/>
          </a:xfrm>
        </p:grpSpPr>
        <p:sp>
          <p:nvSpPr>
            <p:cNvPr id="4" name="Rectangle 3"/>
            <p:cNvSpPr/>
            <p:nvPr/>
          </p:nvSpPr>
          <p:spPr>
            <a:xfrm>
              <a:off x="3200400" y="1828800"/>
              <a:ext cx="2667000" cy="76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460191" y="2024824"/>
              <a:ext cx="1979709" cy="400110"/>
            </a:xfrm>
            <a:prstGeom prst="rect">
              <a:avLst/>
            </a:prstGeom>
            <a:noFill/>
          </p:spPr>
          <p:txBody>
            <a:bodyPr wrap="none" rtlCol="0">
              <a:spAutoFit/>
            </a:bodyPr>
            <a:lstStyle/>
            <a:p>
              <a:r>
                <a:rPr lang="en-US" sz="2000" dirty="0" smtClean="0"/>
                <a:t>Atmosphere (Air)</a:t>
              </a:r>
              <a:endParaRPr lang="en-US" sz="2000" dirty="0"/>
            </a:p>
          </p:txBody>
        </p:sp>
      </p:grpSp>
      <p:grpSp>
        <p:nvGrpSpPr>
          <p:cNvPr id="6" name="Group 6"/>
          <p:cNvGrpSpPr/>
          <p:nvPr/>
        </p:nvGrpSpPr>
        <p:grpSpPr>
          <a:xfrm>
            <a:off x="990600" y="5486400"/>
            <a:ext cx="2438400" cy="762000"/>
            <a:chOff x="3200398" y="1828800"/>
            <a:chExt cx="2235199" cy="762000"/>
          </a:xfrm>
        </p:grpSpPr>
        <p:sp>
          <p:nvSpPr>
            <p:cNvPr id="8" name="Rectangle 7"/>
            <p:cNvSpPr/>
            <p:nvPr/>
          </p:nvSpPr>
          <p:spPr>
            <a:xfrm>
              <a:off x="3200398" y="1828800"/>
              <a:ext cx="2235199" cy="76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38404" y="2024824"/>
              <a:ext cx="1981424" cy="369332"/>
            </a:xfrm>
            <a:prstGeom prst="rect">
              <a:avLst/>
            </a:prstGeom>
            <a:noFill/>
          </p:spPr>
          <p:txBody>
            <a:bodyPr wrap="none" rtlCol="0">
              <a:spAutoFit/>
            </a:bodyPr>
            <a:lstStyle/>
            <a:p>
              <a:r>
                <a:rPr lang="en-US" dirty="0" smtClean="0"/>
                <a:t>Hydrosphere (Water)</a:t>
              </a:r>
              <a:endParaRPr lang="en-US" dirty="0"/>
            </a:p>
          </p:txBody>
        </p:sp>
      </p:grpSp>
      <p:grpSp>
        <p:nvGrpSpPr>
          <p:cNvPr id="7" name="Group 9"/>
          <p:cNvGrpSpPr/>
          <p:nvPr/>
        </p:nvGrpSpPr>
        <p:grpSpPr>
          <a:xfrm>
            <a:off x="6096000" y="5410200"/>
            <a:ext cx="2286000" cy="762000"/>
            <a:chOff x="3200400" y="1828800"/>
            <a:chExt cx="2286000" cy="762000"/>
          </a:xfrm>
        </p:grpSpPr>
        <p:sp>
          <p:nvSpPr>
            <p:cNvPr id="11" name="Rectangle 10"/>
            <p:cNvSpPr/>
            <p:nvPr/>
          </p:nvSpPr>
          <p:spPr>
            <a:xfrm>
              <a:off x="3200400" y="1828800"/>
              <a:ext cx="2286000" cy="76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52800" y="2024824"/>
              <a:ext cx="1996252" cy="369332"/>
            </a:xfrm>
            <a:prstGeom prst="rect">
              <a:avLst/>
            </a:prstGeom>
            <a:noFill/>
          </p:spPr>
          <p:txBody>
            <a:bodyPr wrap="none" rtlCol="0">
              <a:spAutoFit/>
            </a:bodyPr>
            <a:lstStyle/>
            <a:p>
              <a:r>
                <a:rPr lang="en-US" dirty="0" smtClean="0"/>
                <a:t> Lithosphere (Land)</a:t>
              </a:r>
              <a:endParaRPr lang="en-US" dirty="0"/>
            </a:p>
          </p:txBody>
        </p:sp>
      </p:grpSp>
      <p:sp>
        <p:nvSpPr>
          <p:cNvPr id="18" name="Oval 17"/>
          <p:cNvSpPr/>
          <p:nvPr/>
        </p:nvSpPr>
        <p:spPr>
          <a:xfrm>
            <a:off x="3581400" y="3124200"/>
            <a:ext cx="1981200" cy="18288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880268" y="3810000"/>
            <a:ext cx="1438984" cy="461665"/>
          </a:xfrm>
          <a:prstGeom prst="rect">
            <a:avLst/>
          </a:prstGeom>
          <a:noFill/>
        </p:spPr>
        <p:txBody>
          <a:bodyPr wrap="none" rtlCol="0">
            <a:spAutoFit/>
          </a:bodyPr>
          <a:lstStyle/>
          <a:p>
            <a:r>
              <a:rPr lang="en-US" sz="2400" dirty="0" smtClean="0"/>
              <a:t>Biosphere</a:t>
            </a:r>
            <a:endParaRPr lang="en-US" sz="2400" dirty="0"/>
          </a:p>
        </p:txBody>
      </p:sp>
      <p:cxnSp>
        <p:nvCxnSpPr>
          <p:cNvPr id="22" name="Straight Arrow Connector 21"/>
          <p:cNvCxnSpPr/>
          <p:nvPr/>
        </p:nvCxnSpPr>
        <p:spPr>
          <a:xfrm rot="5400000">
            <a:off x="4114006" y="2710450"/>
            <a:ext cx="762794" cy="794"/>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638800" y="4572000"/>
            <a:ext cx="762000" cy="53340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5400000">
            <a:off x="2933700" y="4686300"/>
            <a:ext cx="609600" cy="53340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Drawbacks of Hydroelectric power</a:t>
            </a:r>
            <a:endParaRPr lang="en-US" sz="3600" dirty="0"/>
          </a:p>
        </p:txBody>
      </p:sp>
      <p:sp>
        <p:nvSpPr>
          <p:cNvPr id="3" name="Content Placeholder 2"/>
          <p:cNvSpPr>
            <a:spLocks noGrp="1"/>
          </p:cNvSpPr>
          <p:nvPr>
            <p:ph idx="1"/>
          </p:nvPr>
        </p:nvSpPr>
        <p:spPr>
          <a:xfrm>
            <a:off x="457200" y="1798637"/>
            <a:ext cx="8229600" cy="4525963"/>
          </a:xfrm>
        </p:spPr>
        <p:txBody>
          <a:bodyPr>
            <a:normAutofit lnSpcReduction="10000"/>
          </a:bodyPr>
          <a:lstStyle/>
          <a:p>
            <a:r>
              <a:rPr lang="en-US" sz="2800" dirty="0" smtClean="0"/>
              <a:t>Large areas of forest and agricultural lands are submerged</a:t>
            </a:r>
          </a:p>
          <a:p>
            <a:r>
              <a:rPr lang="en-US" sz="2800" dirty="0" smtClean="0"/>
              <a:t>Silting of the reservoirs</a:t>
            </a:r>
          </a:p>
          <a:p>
            <a:r>
              <a:rPr lang="en-US" sz="2800" dirty="0" smtClean="0"/>
              <a:t>Conflicts over equitable allocation of water</a:t>
            </a:r>
          </a:p>
          <a:p>
            <a:r>
              <a:rPr lang="en-US" sz="2800" dirty="0" smtClean="0"/>
              <a:t>The use of rivers for navigation and fisheries becomes difficult</a:t>
            </a:r>
          </a:p>
          <a:p>
            <a:r>
              <a:rPr lang="en-US" sz="2800" dirty="0" smtClean="0"/>
              <a:t>Resettlement of displaced people </a:t>
            </a:r>
          </a:p>
          <a:p>
            <a:r>
              <a:rPr lang="en-US" sz="2800" dirty="0" smtClean="0"/>
              <a:t>In certain seismically sensitive regions, large dams can induce increased seismic activity resulting in earthquakes. Ex: </a:t>
            </a:r>
            <a:r>
              <a:rPr lang="en-US" sz="2800" dirty="0" err="1" smtClean="0"/>
              <a:t>Tehri</a:t>
            </a:r>
            <a:r>
              <a:rPr lang="en-US" sz="2800" dirty="0" smtClean="0"/>
              <a:t> dam</a:t>
            </a:r>
            <a:endParaRPr lang="en-US" sz="28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Solution </a:t>
            </a:r>
            <a:endParaRPr lang="en-US" sz="4000" dirty="0"/>
          </a:p>
        </p:txBody>
      </p:sp>
      <p:sp>
        <p:nvSpPr>
          <p:cNvPr id="3" name="Content Placeholder 2"/>
          <p:cNvSpPr>
            <a:spLocks noGrp="1"/>
          </p:cNvSpPr>
          <p:nvPr>
            <p:ph idx="1"/>
          </p:nvPr>
        </p:nvSpPr>
        <p:spPr/>
        <p:txBody>
          <a:bodyPr>
            <a:normAutofit fontScale="85000" lnSpcReduction="10000"/>
          </a:bodyPr>
          <a:lstStyle/>
          <a:p>
            <a:r>
              <a:rPr lang="en-US" dirty="0" smtClean="0"/>
              <a:t>Develop small hydroelectric generation units instead of large dams</a:t>
            </a:r>
          </a:p>
          <a:p>
            <a:r>
              <a:rPr lang="en-US" dirty="0" smtClean="0"/>
              <a:t>China has the largest number of such small units (60,000) generating 30% of China’s electricity. </a:t>
            </a:r>
          </a:p>
          <a:p>
            <a:endParaRPr lang="en-US" dirty="0" smtClean="0"/>
          </a:p>
          <a:p>
            <a:pPr>
              <a:buNone/>
            </a:pPr>
            <a:endParaRPr lang="en-US" dirty="0" smtClean="0"/>
          </a:p>
          <a:p>
            <a:pPr>
              <a:buNone/>
            </a:pPr>
            <a:r>
              <a:rPr lang="en-US" dirty="0" smtClean="0"/>
              <a:t>When are where was the world’s first hydroelectric power dam constructed ?</a:t>
            </a:r>
          </a:p>
          <a:p>
            <a:pPr>
              <a:buNone/>
            </a:pPr>
            <a:endParaRPr lang="en-US" dirty="0" smtClean="0"/>
          </a:p>
          <a:p>
            <a:pPr>
              <a:buNone/>
            </a:pPr>
            <a:r>
              <a:rPr lang="en-US" dirty="0" smtClean="0"/>
              <a:t>In India, who built the first hydroelectric power dam?</a:t>
            </a:r>
          </a:p>
          <a:p>
            <a:pPr>
              <a:buNone/>
            </a:pPr>
            <a:endParaRPr lang="en-US" dirty="0" smtClean="0"/>
          </a:p>
          <a:p>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Solar energy</a:t>
            </a:r>
            <a:endParaRPr lang="en-US" sz="3600" dirty="0"/>
          </a:p>
        </p:txBody>
      </p:sp>
      <p:sp>
        <p:nvSpPr>
          <p:cNvPr id="3" name="Content Placeholder 2"/>
          <p:cNvSpPr>
            <a:spLocks noGrp="1"/>
          </p:cNvSpPr>
          <p:nvPr>
            <p:ph idx="1"/>
          </p:nvPr>
        </p:nvSpPr>
        <p:spPr/>
        <p:txBody>
          <a:bodyPr/>
          <a:lstStyle/>
          <a:p>
            <a:r>
              <a:rPr lang="en-US" sz="2400" dirty="0" smtClean="0"/>
              <a:t>Just one hour of sunlight has the potential to supply an yearly consumption of global energy needs (we need the technology to harness it).</a:t>
            </a:r>
          </a:p>
          <a:p>
            <a:pPr>
              <a:buNone/>
            </a:pPr>
            <a:endParaRPr lang="en-US" sz="2400" dirty="0" smtClean="0"/>
          </a:p>
          <a:p>
            <a:pPr>
              <a:buNone/>
            </a:pPr>
            <a:endParaRPr lang="en-US" sz="2400" dirty="0"/>
          </a:p>
        </p:txBody>
      </p:sp>
      <p:grpSp>
        <p:nvGrpSpPr>
          <p:cNvPr id="19" name="Group 18"/>
          <p:cNvGrpSpPr/>
          <p:nvPr/>
        </p:nvGrpSpPr>
        <p:grpSpPr>
          <a:xfrm>
            <a:off x="3340253" y="2590800"/>
            <a:ext cx="2667000" cy="762000"/>
            <a:chOff x="3200400" y="1828800"/>
            <a:chExt cx="2667000" cy="762000"/>
          </a:xfrm>
        </p:grpSpPr>
        <p:sp>
          <p:nvSpPr>
            <p:cNvPr id="20" name="Rectangle 19"/>
            <p:cNvSpPr/>
            <p:nvPr/>
          </p:nvSpPr>
          <p:spPr>
            <a:xfrm>
              <a:off x="3200400" y="1828800"/>
              <a:ext cx="2667000" cy="76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886200" y="2024824"/>
              <a:ext cx="1302408" cy="369332"/>
            </a:xfrm>
            <a:prstGeom prst="rect">
              <a:avLst/>
            </a:prstGeom>
            <a:noFill/>
          </p:spPr>
          <p:txBody>
            <a:bodyPr wrap="none" rtlCol="0">
              <a:spAutoFit/>
            </a:bodyPr>
            <a:lstStyle/>
            <a:p>
              <a:r>
                <a:rPr lang="en-US" dirty="0" smtClean="0"/>
                <a:t>Solar Power</a:t>
              </a:r>
              <a:endParaRPr lang="en-US" dirty="0"/>
            </a:p>
          </p:txBody>
        </p:sp>
      </p:grpSp>
      <p:grpSp>
        <p:nvGrpSpPr>
          <p:cNvPr id="22" name="Group 21"/>
          <p:cNvGrpSpPr/>
          <p:nvPr/>
        </p:nvGrpSpPr>
        <p:grpSpPr>
          <a:xfrm>
            <a:off x="1511453" y="4191000"/>
            <a:ext cx="1828800" cy="762000"/>
            <a:chOff x="3200400" y="1828800"/>
            <a:chExt cx="1676400" cy="762000"/>
          </a:xfrm>
        </p:grpSpPr>
        <p:sp>
          <p:nvSpPr>
            <p:cNvPr id="23" name="Rectangle 22"/>
            <p:cNvSpPr/>
            <p:nvPr/>
          </p:nvSpPr>
          <p:spPr>
            <a:xfrm>
              <a:off x="3200400" y="1828800"/>
              <a:ext cx="1676400" cy="76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620307" y="2024824"/>
              <a:ext cx="837393" cy="369332"/>
            </a:xfrm>
            <a:prstGeom prst="rect">
              <a:avLst/>
            </a:prstGeom>
            <a:noFill/>
          </p:spPr>
          <p:txBody>
            <a:bodyPr wrap="none" rtlCol="0">
              <a:spAutoFit/>
            </a:bodyPr>
            <a:lstStyle/>
            <a:p>
              <a:r>
                <a:rPr lang="en-US" dirty="0" smtClean="0"/>
                <a:t>Heating</a:t>
              </a:r>
              <a:endParaRPr lang="en-US" dirty="0"/>
            </a:p>
          </p:txBody>
        </p:sp>
      </p:grpSp>
      <p:grpSp>
        <p:nvGrpSpPr>
          <p:cNvPr id="25" name="Group 24"/>
          <p:cNvGrpSpPr/>
          <p:nvPr/>
        </p:nvGrpSpPr>
        <p:grpSpPr>
          <a:xfrm>
            <a:off x="5931053" y="4114800"/>
            <a:ext cx="1905000" cy="762000"/>
            <a:chOff x="3200400" y="1828800"/>
            <a:chExt cx="1905000" cy="762000"/>
          </a:xfrm>
        </p:grpSpPr>
        <p:sp>
          <p:nvSpPr>
            <p:cNvPr id="26" name="Rectangle 25"/>
            <p:cNvSpPr/>
            <p:nvPr/>
          </p:nvSpPr>
          <p:spPr>
            <a:xfrm>
              <a:off x="3200400" y="1828800"/>
              <a:ext cx="1905000" cy="76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581400" y="2024824"/>
              <a:ext cx="1157689" cy="369332"/>
            </a:xfrm>
            <a:prstGeom prst="rect">
              <a:avLst/>
            </a:prstGeom>
            <a:noFill/>
          </p:spPr>
          <p:txBody>
            <a:bodyPr wrap="none" rtlCol="0">
              <a:spAutoFit/>
            </a:bodyPr>
            <a:lstStyle/>
            <a:p>
              <a:r>
                <a:rPr lang="en-US" dirty="0" smtClean="0"/>
                <a:t> Electricity</a:t>
              </a:r>
              <a:endParaRPr lang="en-US" dirty="0"/>
            </a:p>
          </p:txBody>
        </p:sp>
      </p:grpSp>
      <p:cxnSp>
        <p:nvCxnSpPr>
          <p:cNvPr id="28" name="Straight Connector 27"/>
          <p:cNvCxnSpPr/>
          <p:nvPr/>
        </p:nvCxnSpPr>
        <p:spPr>
          <a:xfrm rot="5400000">
            <a:off x="4407053" y="3581400"/>
            <a:ext cx="304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425853" y="3732212"/>
            <a:ext cx="449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2190673" y="3955026"/>
            <a:ext cx="471154" cy="79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6200000" flipH="1">
            <a:off x="6717199" y="3910346"/>
            <a:ext cx="394954" cy="1395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73253" y="5256212"/>
            <a:ext cx="36576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6200000" flipH="1">
            <a:off x="482753" y="5434346"/>
            <a:ext cx="394954" cy="1395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a:off x="2272659" y="5104606"/>
            <a:ext cx="304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16200000" flipH="1">
            <a:off x="1916599" y="5448300"/>
            <a:ext cx="394954" cy="1395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6200000" flipH="1">
            <a:off x="3211999" y="5448300"/>
            <a:ext cx="394954" cy="1395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16200000" flipH="1">
            <a:off x="4140353" y="5434346"/>
            <a:ext cx="394954" cy="1395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950733" y="5562600"/>
            <a:ext cx="1769331" cy="646331"/>
          </a:xfrm>
          <a:prstGeom prst="rect">
            <a:avLst/>
          </a:prstGeom>
          <a:noFill/>
        </p:spPr>
        <p:txBody>
          <a:bodyPr wrap="none" rtlCol="0">
            <a:spAutoFit/>
          </a:bodyPr>
          <a:lstStyle/>
          <a:p>
            <a:r>
              <a:rPr lang="en-US" dirty="0" smtClean="0"/>
              <a:t>Other solar </a:t>
            </a:r>
          </a:p>
          <a:p>
            <a:r>
              <a:rPr lang="en-US" dirty="0" smtClean="0"/>
              <a:t>powered devices</a:t>
            </a:r>
            <a:endParaRPr lang="en-US" dirty="0"/>
          </a:p>
        </p:txBody>
      </p:sp>
      <p:sp>
        <p:nvSpPr>
          <p:cNvPr id="43" name="TextBox 42"/>
          <p:cNvSpPr txBox="1"/>
          <p:nvPr/>
        </p:nvSpPr>
        <p:spPr>
          <a:xfrm>
            <a:off x="2971355" y="5562600"/>
            <a:ext cx="902298" cy="646331"/>
          </a:xfrm>
          <a:prstGeom prst="rect">
            <a:avLst/>
          </a:prstGeom>
          <a:noFill/>
        </p:spPr>
        <p:txBody>
          <a:bodyPr wrap="none" rtlCol="0">
            <a:spAutoFit/>
          </a:bodyPr>
          <a:lstStyle/>
          <a:p>
            <a:r>
              <a:rPr lang="en-US" dirty="0" smtClean="0"/>
              <a:t>Solar </a:t>
            </a:r>
          </a:p>
          <a:p>
            <a:r>
              <a:rPr lang="en-US" dirty="0" smtClean="0"/>
              <a:t>cookers</a:t>
            </a:r>
            <a:endParaRPr lang="en-US" dirty="0"/>
          </a:p>
        </p:txBody>
      </p:sp>
      <p:sp>
        <p:nvSpPr>
          <p:cNvPr id="44" name="TextBox 43"/>
          <p:cNvSpPr txBox="1"/>
          <p:nvPr/>
        </p:nvSpPr>
        <p:spPr>
          <a:xfrm>
            <a:off x="1663853" y="5562600"/>
            <a:ext cx="913520" cy="646331"/>
          </a:xfrm>
          <a:prstGeom prst="rect">
            <a:avLst/>
          </a:prstGeom>
          <a:noFill/>
        </p:spPr>
        <p:txBody>
          <a:bodyPr wrap="none" rtlCol="0">
            <a:spAutoFit/>
          </a:bodyPr>
          <a:lstStyle/>
          <a:p>
            <a:r>
              <a:rPr lang="en-US" dirty="0" smtClean="0"/>
              <a:t>Heating</a:t>
            </a:r>
          </a:p>
          <a:p>
            <a:r>
              <a:rPr lang="en-US" dirty="0" smtClean="0"/>
              <a:t>water</a:t>
            </a:r>
            <a:endParaRPr lang="en-US" dirty="0"/>
          </a:p>
        </p:txBody>
      </p:sp>
      <p:sp>
        <p:nvSpPr>
          <p:cNvPr id="45" name="TextBox 44"/>
          <p:cNvSpPr txBox="1"/>
          <p:nvPr/>
        </p:nvSpPr>
        <p:spPr>
          <a:xfrm>
            <a:off x="216053" y="5562600"/>
            <a:ext cx="1032655" cy="646331"/>
          </a:xfrm>
          <a:prstGeom prst="rect">
            <a:avLst/>
          </a:prstGeom>
          <a:noFill/>
        </p:spPr>
        <p:txBody>
          <a:bodyPr wrap="none" rtlCol="0">
            <a:spAutoFit/>
          </a:bodyPr>
          <a:lstStyle/>
          <a:p>
            <a:r>
              <a:rPr lang="en-US" dirty="0" smtClean="0"/>
              <a:t>Heating </a:t>
            </a:r>
          </a:p>
          <a:p>
            <a:r>
              <a:rPr lang="en-US" dirty="0" smtClean="0"/>
              <a:t>Buildings</a:t>
            </a:r>
            <a:endParaRPr lang="en-US" dirty="0"/>
          </a:p>
        </p:txBody>
      </p:sp>
      <p:cxnSp>
        <p:nvCxnSpPr>
          <p:cNvPr id="47" name="Straight Connector 46"/>
          <p:cNvCxnSpPr/>
          <p:nvPr/>
        </p:nvCxnSpPr>
        <p:spPr>
          <a:xfrm flipV="1">
            <a:off x="6312053" y="5257800"/>
            <a:ext cx="1752600" cy="12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16200000" flipH="1">
            <a:off x="6121553" y="5448301"/>
            <a:ext cx="394954" cy="1395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6200000" flipH="1">
            <a:off x="7874153" y="5462255"/>
            <a:ext cx="394954" cy="1395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683653" y="5576555"/>
            <a:ext cx="1231747" cy="646331"/>
          </a:xfrm>
          <a:prstGeom prst="rect">
            <a:avLst/>
          </a:prstGeom>
          <a:noFill/>
        </p:spPr>
        <p:txBody>
          <a:bodyPr wrap="none" rtlCol="0">
            <a:spAutoFit/>
          </a:bodyPr>
          <a:lstStyle/>
          <a:p>
            <a:r>
              <a:rPr lang="en-US" dirty="0" smtClean="0"/>
              <a:t>Solar </a:t>
            </a:r>
          </a:p>
          <a:p>
            <a:r>
              <a:rPr lang="en-US" dirty="0" smtClean="0"/>
              <a:t>Panels (PV)</a:t>
            </a:r>
            <a:endParaRPr lang="en-US" dirty="0"/>
          </a:p>
        </p:txBody>
      </p:sp>
      <p:sp>
        <p:nvSpPr>
          <p:cNvPr id="55" name="TextBox 54"/>
          <p:cNvSpPr txBox="1"/>
          <p:nvPr/>
        </p:nvSpPr>
        <p:spPr>
          <a:xfrm>
            <a:off x="5965198" y="5576555"/>
            <a:ext cx="1525033" cy="923330"/>
          </a:xfrm>
          <a:prstGeom prst="rect">
            <a:avLst/>
          </a:prstGeom>
          <a:noFill/>
        </p:spPr>
        <p:txBody>
          <a:bodyPr wrap="none" rtlCol="0">
            <a:spAutoFit/>
          </a:bodyPr>
          <a:lstStyle/>
          <a:p>
            <a:r>
              <a:rPr lang="en-US" dirty="0" smtClean="0"/>
              <a:t>Solar thermal</a:t>
            </a:r>
          </a:p>
          <a:p>
            <a:r>
              <a:rPr lang="en-US" dirty="0" smtClean="0"/>
              <a:t>Electric power</a:t>
            </a:r>
          </a:p>
          <a:p>
            <a:r>
              <a:rPr lang="en-US" dirty="0" smtClean="0"/>
              <a:t>        (STE)</a:t>
            </a:r>
            <a:endParaRPr lang="en-US" dirty="0"/>
          </a:p>
        </p:txBody>
      </p:sp>
      <p:cxnSp>
        <p:nvCxnSpPr>
          <p:cNvPr id="57" name="Straight Connector 56"/>
          <p:cNvCxnSpPr/>
          <p:nvPr/>
        </p:nvCxnSpPr>
        <p:spPr>
          <a:xfrm rot="5400000">
            <a:off x="6998647" y="5104606"/>
            <a:ext cx="304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hotovoltaics and electricity - U.S. Energy Information Administration (EIA)"/>
          <p:cNvPicPr>
            <a:picLocks noChangeAspect="1" noChangeArrowheads="1"/>
          </p:cNvPicPr>
          <p:nvPr/>
        </p:nvPicPr>
        <p:blipFill>
          <a:blip r:embed="rId2"/>
          <a:srcRect/>
          <a:stretch>
            <a:fillRect/>
          </a:stretch>
        </p:blipFill>
        <p:spPr bwMode="auto">
          <a:xfrm>
            <a:off x="243120" y="381000"/>
            <a:ext cx="4599642" cy="4419600"/>
          </a:xfrm>
          <a:prstGeom prst="rect">
            <a:avLst/>
          </a:prstGeom>
          <a:noFill/>
        </p:spPr>
      </p:pic>
      <p:pic>
        <p:nvPicPr>
          <p:cNvPr id="2056" name="Picture 8" descr="Connecting Solar Cells into an Array or Panel « Generators « The Electric  Energy"/>
          <p:cNvPicPr>
            <a:picLocks noChangeAspect="1" noChangeArrowheads="1"/>
          </p:cNvPicPr>
          <p:nvPr/>
        </p:nvPicPr>
        <p:blipFill>
          <a:blip r:embed="rId3"/>
          <a:srcRect/>
          <a:stretch>
            <a:fillRect/>
          </a:stretch>
        </p:blipFill>
        <p:spPr bwMode="auto">
          <a:xfrm>
            <a:off x="4953000" y="3429000"/>
            <a:ext cx="3962400" cy="3127412"/>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311417" y="533400"/>
            <a:ext cx="8521165" cy="5638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Biomass energy</a:t>
            </a:r>
            <a:endParaRPr lang="en-US" sz="3600" dirty="0"/>
          </a:p>
        </p:txBody>
      </p:sp>
      <p:sp>
        <p:nvSpPr>
          <p:cNvPr id="3" name="Content Placeholder 2"/>
          <p:cNvSpPr>
            <a:spLocks noGrp="1"/>
          </p:cNvSpPr>
          <p:nvPr>
            <p:ph idx="1"/>
          </p:nvPr>
        </p:nvSpPr>
        <p:spPr/>
        <p:txBody>
          <a:bodyPr/>
          <a:lstStyle/>
          <a:p>
            <a:r>
              <a:rPr lang="en-US" sz="2400" dirty="0" smtClean="0"/>
              <a:t>Biomass energy is a form of stored solar energy (burn to produce heat and electricity).</a:t>
            </a:r>
          </a:p>
          <a:p>
            <a:pPr>
              <a:buNone/>
            </a:pPr>
            <a:endParaRPr lang="en-US" sz="2400" dirty="0" smtClean="0"/>
          </a:p>
          <a:p>
            <a:pPr>
              <a:buNone/>
            </a:pPr>
            <a:endParaRPr lang="en-US" sz="2400" dirty="0"/>
          </a:p>
        </p:txBody>
      </p:sp>
      <p:grpSp>
        <p:nvGrpSpPr>
          <p:cNvPr id="4" name="Group 18"/>
          <p:cNvGrpSpPr/>
          <p:nvPr/>
        </p:nvGrpSpPr>
        <p:grpSpPr>
          <a:xfrm>
            <a:off x="3340253" y="2590800"/>
            <a:ext cx="2667000" cy="762000"/>
            <a:chOff x="3200400" y="1828800"/>
            <a:chExt cx="2667000" cy="762000"/>
          </a:xfrm>
        </p:grpSpPr>
        <p:sp>
          <p:nvSpPr>
            <p:cNvPr id="20" name="Rectangle 19"/>
            <p:cNvSpPr/>
            <p:nvPr/>
          </p:nvSpPr>
          <p:spPr>
            <a:xfrm>
              <a:off x="3200400" y="1828800"/>
              <a:ext cx="2667000" cy="76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886200" y="2024824"/>
              <a:ext cx="1654684" cy="369332"/>
            </a:xfrm>
            <a:prstGeom prst="rect">
              <a:avLst/>
            </a:prstGeom>
            <a:noFill/>
          </p:spPr>
          <p:txBody>
            <a:bodyPr wrap="none" rtlCol="0">
              <a:spAutoFit/>
            </a:bodyPr>
            <a:lstStyle/>
            <a:p>
              <a:r>
                <a:rPr lang="en-US" dirty="0" smtClean="0"/>
                <a:t>Biomass energy</a:t>
              </a:r>
              <a:endParaRPr lang="en-US" dirty="0"/>
            </a:p>
          </p:txBody>
        </p:sp>
      </p:grpSp>
      <p:grpSp>
        <p:nvGrpSpPr>
          <p:cNvPr id="5" name="Group 21"/>
          <p:cNvGrpSpPr/>
          <p:nvPr/>
        </p:nvGrpSpPr>
        <p:grpSpPr>
          <a:xfrm>
            <a:off x="914400" y="4191000"/>
            <a:ext cx="1828800" cy="762000"/>
            <a:chOff x="3200400" y="1828800"/>
            <a:chExt cx="1676400" cy="762000"/>
          </a:xfrm>
        </p:grpSpPr>
        <p:sp>
          <p:nvSpPr>
            <p:cNvPr id="23" name="Rectangle 22"/>
            <p:cNvSpPr/>
            <p:nvPr/>
          </p:nvSpPr>
          <p:spPr>
            <a:xfrm>
              <a:off x="3200400" y="1828800"/>
              <a:ext cx="1676400" cy="76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620307" y="2024824"/>
              <a:ext cx="586592" cy="369332"/>
            </a:xfrm>
            <a:prstGeom prst="rect">
              <a:avLst/>
            </a:prstGeom>
            <a:noFill/>
          </p:spPr>
          <p:txBody>
            <a:bodyPr wrap="none" rtlCol="0">
              <a:spAutoFit/>
            </a:bodyPr>
            <a:lstStyle/>
            <a:p>
              <a:r>
                <a:rPr lang="en-US" dirty="0" smtClean="0"/>
                <a:t>Solid</a:t>
              </a:r>
              <a:endParaRPr lang="en-US" dirty="0"/>
            </a:p>
          </p:txBody>
        </p:sp>
      </p:grpSp>
      <p:grpSp>
        <p:nvGrpSpPr>
          <p:cNvPr id="6" name="Group 24"/>
          <p:cNvGrpSpPr/>
          <p:nvPr/>
        </p:nvGrpSpPr>
        <p:grpSpPr>
          <a:xfrm>
            <a:off x="6477000" y="4191000"/>
            <a:ext cx="1295400" cy="762000"/>
            <a:chOff x="3200400" y="1828800"/>
            <a:chExt cx="1295400" cy="762000"/>
          </a:xfrm>
        </p:grpSpPr>
        <p:sp>
          <p:nvSpPr>
            <p:cNvPr id="26" name="Rectangle 25"/>
            <p:cNvSpPr/>
            <p:nvPr/>
          </p:nvSpPr>
          <p:spPr>
            <a:xfrm>
              <a:off x="3200400" y="1828800"/>
              <a:ext cx="1295400" cy="76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581400" y="2024824"/>
              <a:ext cx="583814" cy="369332"/>
            </a:xfrm>
            <a:prstGeom prst="rect">
              <a:avLst/>
            </a:prstGeom>
            <a:noFill/>
          </p:spPr>
          <p:txBody>
            <a:bodyPr wrap="none" rtlCol="0">
              <a:spAutoFit/>
            </a:bodyPr>
            <a:lstStyle/>
            <a:p>
              <a:r>
                <a:rPr lang="en-US" dirty="0" smtClean="0"/>
                <a:t> Gas</a:t>
              </a:r>
              <a:endParaRPr lang="en-US" dirty="0"/>
            </a:p>
          </p:txBody>
        </p:sp>
      </p:grpSp>
      <p:cxnSp>
        <p:nvCxnSpPr>
          <p:cNvPr id="28" name="Straight Connector 27"/>
          <p:cNvCxnSpPr/>
          <p:nvPr/>
        </p:nvCxnSpPr>
        <p:spPr>
          <a:xfrm rot="5400000">
            <a:off x="4407053" y="3581400"/>
            <a:ext cx="304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425853" y="3732212"/>
            <a:ext cx="4495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2006447" y="3770800"/>
            <a:ext cx="471154" cy="36924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16200000" flipH="1">
            <a:off x="1562100" y="5143500"/>
            <a:ext cx="394954" cy="1395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14400" y="5410200"/>
            <a:ext cx="1606530" cy="646331"/>
          </a:xfrm>
          <a:prstGeom prst="rect">
            <a:avLst/>
          </a:prstGeom>
          <a:noFill/>
        </p:spPr>
        <p:txBody>
          <a:bodyPr wrap="none" rtlCol="0">
            <a:spAutoFit/>
          </a:bodyPr>
          <a:lstStyle/>
          <a:p>
            <a:r>
              <a:rPr lang="en-US" dirty="0" smtClean="0"/>
              <a:t>Municipal solid</a:t>
            </a:r>
          </a:p>
          <a:p>
            <a:r>
              <a:rPr lang="en-US" dirty="0" smtClean="0"/>
              <a:t>waste</a:t>
            </a:r>
            <a:endParaRPr lang="en-US" dirty="0"/>
          </a:p>
        </p:txBody>
      </p:sp>
      <p:grpSp>
        <p:nvGrpSpPr>
          <p:cNvPr id="33" name="Group 21"/>
          <p:cNvGrpSpPr/>
          <p:nvPr/>
        </p:nvGrpSpPr>
        <p:grpSpPr>
          <a:xfrm>
            <a:off x="3733800" y="4191000"/>
            <a:ext cx="1828800" cy="762000"/>
            <a:chOff x="3200400" y="1828800"/>
            <a:chExt cx="1676400" cy="762000"/>
          </a:xfrm>
        </p:grpSpPr>
        <p:sp>
          <p:nvSpPr>
            <p:cNvPr id="34" name="Rectangle 33"/>
            <p:cNvSpPr/>
            <p:nvPr/>
          </p:nvSpPr>
          <p:spPr>
            <a:xfrm>
              <a:off x="3200400" y="1828800"/>
              <a:ext cx="1676400" cy="76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3620307" y="2024824"/>
              <a:ext cx="690921" cy="369332"/>
            </a:xfrm>
            <a:prstGeom prst="rect">
              <a:avLst/>
            </a:prstGeom>
            <a:noFill/>
          </p:spPr>
          <p:txBody>
            <a:bodyPr wrap="none" rtlCol="0">
              <a:spAutoFit/>
            </a:bodyPr>
            <a:lstStyle/>
            <a:p>
              <a:r>
                <a:rPr lang="en-US" dirty="0" smtClean="0"/>
                <a:t>Liquid</a:t>
              </a:r>
              <a:endParaRPr lang="en-US" dirty="0"/>
            </a:p>
          </p:txBody>
        </p:sp>
      </p:grpSp>
      <p:cxnSp>
        <p:nvCxnSpPr>
          <p:cNvPr id="46" name="Straight Arrow Connector 45"/>
          <p:cNvCxnSpPr/>
          <p:nvPr/>
        </p:nvCxnSpPr>
        <p:spPr>
          <a:xfrm rot="5400000">
            <a:off x="4319612" y="3968980"/>
            <a:ext cx="471154" cy="79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a:off x="6668730" y="3968980"/>
            <a:ext cx="471154" cy="79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rot="16200000" flipH="1">
            <a:off x="4381500" y="5143500"/>
            <a:ext cx="394954" cy="1395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rot="16200000" flipH="1">
            <a:off x="6958346" y="5143500"/>
            <a:ext cx="394954" cy="1395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03670" y="5410200"/>
            <a:ext cx="2115066" cy="646331"/>
          </a:xfrm>
          <a:prstGeom prst="rect">
            <a:avLst/>
          </a:prstGeom>
          <a:noFill/>
        </p:spPr>
        <p:txBody>
          <a:bodyPr wrap="none" rtlCol="0">
            <a:spAutoFit/>
          </a:bodyPr>
          <a:lstStyle/>
          <a:p>
            <a:r>
              <a:rPr lang="en-US" dirty="0" err="1" smtClean="0"/>
              <a:t>Biofuels</a:t>
            </a:r>
            <a:r>
              <a:rPr lang="en-US" dirty="0" smtClean="0"/>
              <a:t> (ethanol, </a:t>
            </a:r>
          </a:p>
          <a:p>
            <a:r>
              <a:rPr lang="en-US" dirty="0" smtClean="0"/>
              <a:t>methanol, biodiesel)</a:t>
            </a:r>
            <a:endParaRPr lang="en-US" dirty="0"/>
          </a:p>
        </p:txBody>
      </p:sp>
      <p:sp>
        <p:nvSpPr>
          <p:cNvPr id="58" name="TextBox 57"/>
          <p:cNvSpPr txBox="1"/>
          <p:nvPr/>
        </p:nvSpPr>
        <p:spPr>
          <a:xfrm>
            <a:off x="6705600" y="5410200"/>
            <a:ext cx="1984774" cy="1200329"/>
          </a:xfrm>
          <a:prstGeom prst="rect">
            <a:avLst/>
          </a:prstGeom>
          <a:noFill/>
        </p:spPr>
        <p:txBody>
          <a:bodyPr wrap="none" rtlCol="0">
            <a:spAutoFit/>
          </a:bodyPr>
          <a:lstStyle/>
          <a:p>
            <a:r>
              <a:rPr lang="en-US" dirty="0" smtClean="0"/>
              <a:t>Biogas (mixture of </a:t>
            </a:r>
          </a:p>
          <a:p>
            <a:r>
              <a:rPr lang="en-US" dirty="0" smtClean="0"/>
              <a:t>methane, CO</a:t>
            </a:r>
            <a:r>
              <a:rPr lang="en-US" baseline="-25000" dirty="0" smtClean="0"/>
              <a:t>2</a:t>
            </a:r>
            <a:r>
              <a:rPr lang="en-US" dirty="0" smtClean="0"/>
              <a:t>, H</a:t>
            </a:r>
            <a:r>
              <a:rPr lang="en-US" baseline="-25000" dirty="0" smtClean="0"/>
              <a:t>2</a:t>
            </a:r>
            <a:r>
              <a:rPr lang="en-US" dirty="0" smtClean="0"/>
              <a:t>S </a:t>
            </a:r>
          </a:p>
          <a:p>
            <a:r>
              <a:rPr lang="en-US" dirty="0" smtClean="0"/>
              <a:t>and water </a:t>
            </a:r>
            <a:r>
              <a:rPr lang="en-US" dirty="0" err="1" smtClean="0"/>
              <a:t>vapour</a:t>
            </a:r>
            <a:r>
              <a:rPr lang="en-US" dirty="0" smtClean="0"/>
              <a:t>)</a:t>
            </a:r>
          </a:p>
          <a:p>
            <a:r>
              <a:rPr lang="en-US" dirty="0" smtClean="0"/>
              <a:t>** CH</a:t>
            </a:r>
            <a:r>
              <a:rPr lang="en-US" baseline="-25000" dirty="0" smtClean="0"/>
              <a:t>4</a:t>
            </a:r>
            <a:r>
              <a:rPr lang="en-US" dirty="0" smtClean="0"/>
              <a:t> burns</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600" dirty="0" smtClean="0"/>
              <a:t>Wind energy</a:t>
            </a:r>
            <a:endParaRPr lang="en-US" sz="3600" dirty="0"/>
          </a:p>
        </p:txBody>
      </p:sp>
      <p:sp>
        <p:nvSpPr>
          <p:cNvPr id="3" name="Content Placeholder 2"/>
          <p:cNvSpPr>
            <a:spLocks noGrp="1"/>
          </p:cNvSpPr>
          <p:nvPr>
            <p:ph idx="1"/>
          </p:nvPr>
        </p:nvSpPr>
        <p:spPr/>
        <p:txBody>
          <a:bodyPr>
            <a:normAutofit lnSpcReduction="10000"/>
          </a:bodyPr>
          <a:lstStyle/>
          <a:p>
            <a:r>
              <a:rPr lang="en-US" sz="2400" dirty="0" smtClean="0"/>
              <a:t>Ancient use of wind energy – sailing ships, drawing water for irrigation and grind grain.</a:t>
            </a:r>
          </a:p>
          <a:p>
            <a:endParaRPr lang="en-US" sz="2400" dirty="0" smtClean="0"/>
          </a:p>
          <a:p>
            <a:r>
              <a:rPr lang="en-US" sz="2400" dirty="0" smtClean="0"/>
              <a:t>Early work for generating electricity from wind was carried out in Denmark. Today, Denmark and California have large wind turbine cooperatives which sell electricity to the government grid. </a:t>
            </a:r>
          </a:p>
          <a:p>
            <a:endParaRPr lang="en-US" sz="2400" dirty="0" smtClean="0"/>
          </a:p>
          <a:p>
            <a:r>
              <a:rPr lang="en-US" sz="2400" dirty="0" smtClean="0"/>
              <a:t>______ is the third largest producer of wind energy in the world. </a:t>
            </a:r>
          </a:p>
          <a:p>
            <a:endParaRPr lang="en-US" sz="2400" dirty="0" smtClean="0"/>
          </a:p>
          <a:p>
            <a:r>
              <a:rPr lang="en-US" sz="2400" dirty="0" smtClean="0"/>
              <a:t>Tamil Nadu has large wind farms (850 </a:t>
            </a:r>
            <a:r>
              <a:rPr lang="en-US" sz="2400" dirty="0" err="1" smtClean="0"/>
              <a:t>mW</a:t>
            </a:r>
            <a:r>
              <a:rPr lang="en-US" sz="2400" dirty="0" smtClean="0"/>
              <a:t> of electricity).</a:t>
            </a:r>
          </a:p>
          <a:p>
            <a:pPr>
              <a:buNone/>
            </a:pPr>
            <a:endParaRPr lang="en-US" sz="2400" dirty="0" smtClean="0"/>
          </a:p>
          <a:p>
            <a:pPr>
              <a:buNone/>
            </a:pPr>
            <a:endParaRPr lang="en-US" sz="24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5200" y="990600"/>
            <a:ext cx="5638800" cy="4525963"/>
          </a:xfrm>
        </p:spPr>
        <p:txBody>
          <a:bodyPr>
            <a:normAutofit fontScale="70000" lnSpcReduction="20000"/>
          </a:bodyPr>
          <a:lstStyle/>
          <a:p>
            <a:r>
              <a:rPr lang="en-US" dirty="0" smtClean="0"/>
              <a:t>Are all areas suitable to harness wind energy?</a:t>
            </a:r>
          </a:p>
          <a:p>
            <a:pPr>
              <a:buNone/>
            </a:pPr>
            <a:r>
              <a:rPr lang="en-US" dirty="0" smtClean="0"/>
              <a:t>	(Hint: Wind speed increases with height)</a:t>
            </a:r>
          </a:p>
          <a:p>
            <a:pPr>
              <a:buNone/>
            </a:pPr>
            <a:endParaRPr lang="en-US" dirty="0" smtClean="0"/>
          </a:p>
          <a:p>
            <a:pPr>
              <a:buNone/>
            </a:pPr>
            <a:endParaRPr lang="en-US" dirty="0" smtClean="0"/>
          </a:p>
          <a:p>
            <a:pPr>
              <a:buNone/>
            </a:pPr>
            <a:r>
              <a:rPr lang="en-US" dirty="0" smtClean="0"/>
              <a:t>Advantages:</a:t>
            </a:r>
          </a:p>
          <a:p>
            <a:pPr>
              <a:buNone/>
            </a:pPr>
            <a:r>
              <a:rPr lang="en-US" dirty="0" smtClean="0"/>
              <a:t>	No air or water emissions, radiation or solid waste production.</a:t>
            </a:r>
          </a:p>
          <a:p>
            <a:pPr>
              <a:buNone/>
            </a:pPr>
            <a:endParaRPr lang="en-US" dirty="0" smtClean="0"/>
          </a:p>
          <a:p>
            <a:pPr>
              <a:buNone/>
            </a:pPr>
            <a:r>
              <a:rPr lang="en-US" dirty="0" smtClean="0"/>
              <a:t>Drawbacks:</a:t>
            </a:r>
          </a:p>
          <a:p>
            <a:pPr>
              <a:buNone/>
            </a:pPr>
            <a:r>
              <a:rPr lang="en-US" dirty="0" smtClean="0"/>
              <a:t>	Bird kills, noise, effect on TV reception and aesthetic objections. (Wind is an intermittent source)</a:t>
            </a:r>
            <a:endParaRPr lang="en-US" dirty="0"/>
          </a:p>
        </p:txBody>
      </p:sp>
      <p:pic>
        <p:nvPicPr>
          <p:cNvPr id="4" name="Picture 6" descr="https://oppdthewire.com/wp-content/uploads/2018/07/RENEW_How-Wind-Power-Works.png"/>
          <p:cNvPicPr>
            <a:picLocks noChangeAspect="1" noChangeArrowheads="1"/>
          </p:cNvPicPr>
          <p:nvPr/>
        </p:nvPicPr>
        <p:blipFill>
          <a:blip r:embed="rId3"/>
          <a:srcRect/>
          <a:stretch>
            <a:fillRect/>
          </a:stretch>
        </p:blipFill>
        <p:spPr bwMode="auto">
          <a:xfrm>
            <a:off x="0" y="-1"/>
            <a:ext cx="3264671" cy="6858001"/>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600" dirty="0" smtClean="0"/>
              <a:t>Tidal and Wave power</a:t>
            </a:r>
            <a:endParaRPr lang="en-US" sz="3600" dirty="0"/>
          </a:p>
        </p:txBody>
      </p:sp>
      <p:sp>
        <p:nvSpPr>
          <p:cNvPr id="3" name="Content Placeholder 2"/>
          <p:cNvSpPr>
            <a:spLocks noGrp="1"/>
          </p:cNvSpPr>
          <p:nvPr>
            <p:ph idx="1"/>
          </p:nvPr>
        </p:nvSpPr>
        <p:spPr>
          <a:xfrm>
            <a:off x="457200" y="1143000"/>
            <a:ext cx="7848600" cy="1905000"/>
          </a:xfrm>
        </p:spPr>
        <p:txBody>
          <a:bodyPr>
            <a:normAutofit fontScale="70000" lnSpcReduction="20000"/>
          </a:bodyPr>
          <a:lstStyle/>
          <a:p>
            <a:r>
              <a:rPr lang="en-US" sz="2600" dirty="0" smtClean="0"/>
              <a:t>Harness the kinetic energy of the ocean to generate electricity.</a:t>
            </a:r>
            <a:endParaRPr lang="en-US" sz="2600" dirty="0" smtClean="0"/>
          </a:p>
          <a:p>
            <a:endParaRPr lang="en-US" sz="2600" dirty="0" smtClean="0"/>
          </a:p>
          <a:p>
            <a:r>
              <a:rPr lang="en-US" sz="2600" dirty="0" smtClean="0"/>
              <a:t>Tidal power is tapped by placing a barrage across an estuary and forcing the tidal flow to pass through turbines. </a:t>
            </a:r>
            <a:endParaRPr lang="en-US" sz="2600" dirty="0" smtClean="0"/>
          </a:p>
          <a:p>
            <a:endParaRPr lang="en-US" sz="2600" dirty="0" smtClean="0"/>
          </a:p>
          <a:p>
            <a:r>
              <a:rPr lang="en-US" sz="2600" dirty="0" smtClean="0"/>
              <a:t>Tida</a:t>
            </a:r>
            <a:r>
              <a:rPr lang="en-US" sz="2600" dirty="0" smtClean="0"/>
              <a:t>l barrages are low walled dams. Turbines located at the bottom of the barrage are turned with the incoming and outgoing tides.</a:t>
            </a:r>
            <a:endParaRPr lang="en-US" sz="2400" dirty="0" smtClean="0"/>
          </a:p>
          <a:p>
            <a:pPr>
              <a:buNone/>
            </a:pPr>
            <a:endParaRPr lang="en-US" sz="2400" dirty="0"/>
          </a:p>
        </p:txBody>
      </p:sp>
      <p:pic>
        <p:nvPicPr>
          <p:cNvPr id="7" name="Picture 2" descr="1.)  Tidal Barrage &lt;ul&gt;&lt;li&gt;Two types: &lt;/li&gt;&lt;/ul&gt;&lt;ul&gt;&lt;ul&gt;&lt;li&gt;Single basin system &lt;/li&gt;&lt;/ul&gt;&lt;/ul&gt;&lt;ul&gt;&lt;ul&gt;&lt;li&gt;Double-basin sy..."/>
          <p:cNvPicPr>
            <a:picLocks noChangeAspect="1" noChangeArrowheads="1"/>
          </p:cNvPicPr>
          <p:nvPr/>
        </p:nvPicPr>
        <p:blipFill>
          <a:blip r:embed="rId3"/>
          <a:srcRect t="16117"/>
          <a:stretch>
            <a:fillRect/>
          </a:stretch>
        </p:blipFill>
        <p:spPr bwMode="auto">
          <a:xfrm>
            <a:off x="1676401" y="3070816"/>
            <a:ext cx="6019800" cy="3787183"/>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3657600" cy="5257800"/>
          </a:xfrm>
        </p:spPr>
        <p:txBody>
          <a:bodyPr>
            <a:normAutofit fontScale="92500" lnSpcReduction="20000"/>
          </a:bodyPr>
          <a:lstStyle/>
          <a:p>
            <a:r>
              <a:rPr lang="en-US" sz="2600" dirty="0" smtClean="0"/>
              <a:t>Tida</a:t>
            </a:r>
            <a:r>
              <a:rPr lang="en-US" sz="2600" dirty="0" smtClean="0"/>
              <a:t>l power tapping affects coastal ecosystems, destroy the habitats and nesting places of water birds and interfere with fisheries; blocks the flow of polluted water into sea (causing health and pollution hazards), navigational hazards, residual drift current affects spawning of some fish, affect migratory patterns of surface swimming fish.</a:t>
            </a:r>
            <a:endParaRPr lang="en-US" sz="2600" dirty="0" smtClean="0"/>
          </a:p>
          <a:p>
            <a:pPr>
              <a:buNone/>
            </a:pPr>
            <a:endParaRPr lang="en-US" sz="2400" dirty="0" smtClean="0"/>
          </a:p>
          <a:p>
            <a:pPr>
              <a:buNone/>
            </a:pPr>
            <a:endParaRPr lang="en-US" sz="2400" dirty="0"/>
          </a:p>
        </p:txBody>
      </p:sp>
      <p:grpSp>
        <p:nvGrpSpPr>
          <p:cNvPr id="6" name="Group 5"/>
          <p:cNvGrpSpPr/>
          <p:nvPr/>
        </p:nvGrpSpPr>
        <p:grpSpPr>
          <a:xfrm>
            <a:off x="4724400" y="838200"/>
            <a:ext cx="4191000" cy="5476220"/>
            <a:chOff x="5105400" y="1905000"/>
            <a:chExt cx="3810000" cy="4409420"/>
          </a:xfrm>
        </p:grpSpPr>
        <p:pic>
          <p:nvPicPr>
            <p:cNvPr id="7" name="Picture 2" descr="http://technologystudent.com/images5/tidal1.gif"/>
            <p:cNvPicPr>
              <a:picLocks noChangeAspect="1" noChangeArrowheads="1" noCrop="1"/>
            </p:cNvPicPr>
            <p:nvPr/>
          </p:nvPicPr>
          <p:blipFill>
            <a:blip r:embed="rId2"/>
            <a:srcRect/>
            <a:stretch>
              <a:fillRect/>
            </a:stretch>
          </p:blipFill>
          <p:spPr bwMode="auto">
            <a:xfrm>
              <a:off x="5105400" y="1905000"/>
              <a:ext cx="3810000" cy="3810000"/>
            </a:xfrm>
            <a:prstGeom prst="rect">
              <a:avLst/>
            </a:prstGeom>
            <a:noFill/>
          </p:spPr>
        </p:pic>
        <p:sp>
          <p:nvSpPr>
            <p:cNvPr id="8" name="Rectangle 7"/>
            <p:cNvSpPr/>
            <p:nvPr/>
          </p:nvSpPr>
          <p:spPr>
            <a:xfrm>
              <a:off x="5562600" y="5791200"/>
              <a:ext cx="3352800" cy="523220"/>
            </a:xfrm>
            <a:prstGeom prst="rect">
              <a:avLst/>
            </a:prstGeom>
          </p:spPr>
          <p:txBody>
            <a:bodyPr wrap="square">
              <a:spAutoFit/>
            </a:bodyPr>
            <a:lstStyle/>
            <a:p>
              <a:r>
                <a:rPr lang="en-US" sz="1400" dirty="0" smtClean="0"/>
                <a:t>(Source: https</a:t>
              </a:r>
              <a:r>
                <a:rPr lang="en-US" sz="1400" dirty="0" smtClean="0"/>
                <a:t>://www.alternative-energy-news.info/technology/hydro/tidal-power</a:t>
              </a:r>
              <a:r>
                <a:rPr lang="en-US" sz="1400" dirty="0" smtClean="0"/>
                <a:t>/)</a:t>
              </a:r>
              <a:endParaRPr lang="en-US" sz="1400" dirty="0"/>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Natural Resources and Associated Problems</a:t>
            </a:r>
            <a:endParaRPr lang="en-US" sz="3200" dirty="0"/>
          </a:p>
        </p:txBody>
      </p:sp>
      <p:sp>
        <p:nvSpPr>
          <p:cNvPr id="3" name="Content Placeholder 2"/>
          <p:cNvSpPr>
            <a:spLocks noGrp="1"/>
          </p:cNvSpPr>
          <p:nvPr>
            <p:ph idx="1"/>
          </p:nvPr>
        </p:nvSpPr>
        <p:spPr/>
        <p:txBody>
          <a:bodyPr>
            <a:normAutofit/>
          </a:bodyPr>
          <a:lstStyle/>
          <a:p>
            <a:pPr>
              <a:buNone/>
            </a:pPr>
            <a:r>
              <a:rPr lang="en-US" dirty="0" smtClean="0"/>
              <a:t>Two major problems:</a:t>
            </a:r>
          </a:p>
          <a:p>
            <a:pPr>
              <a:buNone/>
            </a:pPr>
            <a:endParaRPr lang="en-US" dirty="0" smtClean="0"/>
          </a:p>
          <a:p>
            <a:pPr marL="514350" indent="-514350">
              <a:buAutoNum type="arabicPeriod"/>
            </a:pPr>
            <a:r>
              <a:rPr lang="en-US" dirty="0" smtClean="0"/>
              <a:t>Unequal consumption of natural resources</a:t>
            </a:r>
          </a:p>
          <a:p>
            <a:pPr marL="514350" indent="-514350">
              <a:buNone/>
            </a:pPr>
            <a:r>
              <a:rPr lang="en-US" dirty="0" smtClean="0"/>
              <a:t>      </a:t>
            </a:r>
            <a:r>
              <a:rPr lang="en-US" sz="2000" dirty="0" smtClean="0"/>
              <a:t>per capita consumption,  Ecological Footprint (EF)</a:t>
            </a:r>
          </a:p>
          <a:p>
            <a:pPr marL="514350" indent="-514350">
              <a:buAutoNum type="arabicPeriod"/>
            </a:pPr>
            <a:endParaRPr lang="en-US" dirty="0" smtClean="0"/>
          </a:p>
          <a:p>
            <a:pPr>
              <a:buNone/>
            </a:pPr>
            <a:r>
              <a:rPr lang="en-US" dirty="0" smtClean="0"/>
              <a:t>2. Planning land use</a:t>
            </a:r>
          </a:p>
          <a:p>
            <a:pPr>
              <a:buNone/>
            </a:pPr>
            <a:r>
              <a:rPr lang="en-US" sz="2000" dirty="0" smtClean="0"/>
              <a:t>	 rational land policy,  </a:t>
            </a:r>
            <a:r>
              <a:rPr lang="en-US" sz="2000" dirty="0" err="1" smtClean="0"/>
              <a:t>atleast</a:t>
            </a:r>
            <a:r>
              <a:rPr lang="en-US" sz="2000" dirty="0" smtClean="0"/>
              <a:t> 10% must be wilderness</a:t>
            </a:r>
          </a:p>
          <a:p>
            <a:pPr>
              <a:buNone/>
            </a:pPr>
            <a:endParaRPr lang="en-US"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srcRect/>
          <a:stretch>
            <a:fillRect/>
          </a:stretch>
        </p:blipFill>
        <p:spPr bwMode="auto">
          <a:xfrm>
            <a:off x="990600" y="1219200"/>
            <a:ext cx="6781800" cy="5331358"/>
          </a:xfrm>
          <a:prstGeom prst="rect">
            <a:avLst/>
          </a:prstGeom>
          <a:noFill/>
          <a:ln w="9525">
            <a:noFill/>
            <a:miter lim="800000"/>
            <a:headEnd/>
            <a:tailEnd/>
          </a:ln>
          <a:effectLst/>
        </p:spPr>
      </p:pic>
      <p:sp>
        <p:nvSpPr>
          <p:cNvPr id="7" name="Rectangle 6"/>
          <p:cNvSpPr/>
          <p:nvPr/>
        </p:nvSpPr>
        <p:spPr>
          <a:xfrm>
            <a:off x="685800" y="381000"/>
            <a:ext cx="8001000" cy="646331"/>
          </a:xfrm>
          <a:prstGeom prst="rect">
            <a:avLst/>
          </a:prstGeom>
        </p:spPr>
        <p:txBody>
          <a:bodyPr wrap="square">
            <a:spAutoFit/>
          </a:bodyPr>
          <a:lstStyle/>
          <a:p>
            <a:r>
              <a:rPr lang="en-US" dirty="0" smtClean="0"/>
              <a:t>Wave </a:t>
            </a:r>
            <a:r>
              <a:rPr lang="en-US" dirty="0" smtClean="0"/>
              <a:t>power converts the motion of waves into electrical or mechanical energy. Electricity generated at sea is transmitted by cable to land. </a:t>
            </a:r>
            <a:endParaRPr lang="en-US" dirty="0" smtClean="0"/>
          </a:p>
        </p:txBody>
      </p:sp>
      <p:sp>
        <p:nvSpPr>
          <p:cNvPr id="8" name="Rectangle 7"/>
          <p:cNvSpPr/>
          <p:nvPr/>
        </p:nvSpPr>
        <p:spPr>
          <a:xfrm>
            <a:off x="2209800" y="6550223"/>
            <a:ext cx="4122924" cy="307777"/>
          </a:xfrm>
          <a:prstGeom prst="rect">
            <a:avLst/>
          </a:prstGeom>
        </p:spPr>
        <p:txBody>
          <a:bodyPr wrap="none">
            <a:spAutoFit/>
          </a:bodyPr>
          <a:lstStyle/>
          <a:p>
            <a:r>
              <a:rPr lang="en-US" sz="1400" dirty="0" smtClean="0"/>
              <a:t>(Source: https</a:t>
            </a:r>
            <a:r>
              <a:rPr lang="en-US" sz="1400" dirty="0" smtClean="0"/>
              <a:t>://</a:t>
            </a:r>
            <a:r>
              <a:rPr lang="en-US" sz="1400" dirty="0" smtClean="0"/>
              <a:t>venngage.net/p/80641/wave-energy)</a:t>
            </a:r>
            <a:endParaRPr lang="en-US" sz="14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No photo description available."/>
          <p:cNvPicPr>
            <a:picLocks noChangeAspect="1" noChangeArrowheads="1"/>
          </p:cNvPicPr>
          <p:nvPr/>
        </p:nvPicPr>
        <p:blipFill>
          <a:blip r:embed="rId2"/>
          <a:srcRect/>
          <a:stretch>
            <a:fillRect/>
          </a:stretch>
        </p:blipFill>
        <p:spPr bwMode="auto">
          <a:xfrm>
            <a:off x="0" y="0"/>
            <a:ext cx="5715000" cy="6875188"/>
          </a:xfrm>
          <a:prstGeom prst="rect">
            <a:avLst/>
          </a:prstGeom>
          <a:noFill/>
        </p:spPr>
      </p:pic>
      <p:sp>
        <p:nvSpPr>
          <p:cNvPr id="3" name="Rectangle 2"/>
          <p:cNvSpPr/>
          <p:nvPr/>
        </p:nvSpPr>
        <p:spPr>
          <a:xfrm>
            <a:off x="5943600" y="1384280"/>
            <a:ext cx="3048000" cy="3416320"/>
          </a:xfrm>
          <a:prstGeom prst="rect">
            <a:avLst/>
          </a:prstGeom>
        </p:spPr>
        <p:txBody>
          <a:bodyPr wrap="square">
            <a:spAutoFit/>
          </a:bodyPr>
          <a:lstStyle/>
          <a:p>
            <a:r>
              <a:rPr lang="en-US" dirty="0" smtClean="0"/>
              <a:t>Ocean Thermal Energy Conversion (OTEC) is a high tech installation to harness the energy due to differences in temperature between the warm upper layers and the cold deep layers of the sea or ocean.</a:t>
            </a:r>
          </a:p>
          <a:p>
            <a:endParaRPr lang="en-US" dirty="0" smtClean="0"/>
          </a:p>
          <a:p>
            <a:endParaRPr lang="en-US" dirty="0" smtClean="0"/>
          </a:p>
          <a:p>
            <a:r>
              <a:rPr lang="en-US" dirty="0" smtClean="0"/>
              <a:t>India has one OTEC plant in </a:t>
            </a:r>
            <a:r>
              <a:rPr lang="en-US" dirty="0" err="1" smtClean="0"/>
              <a:t>Tiruchendur</a:t>
            </a:r>
            <a:r>
              <a:rPr lang="en-US" dirty="0" smtClean="0"/>
              <a:t>, Tamil Nadu.</a:t>
            </a:r>
            <a:endParaRPr lang="en-US" dirty="0"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Geothermal reservoirs are pools of water heated by magma deep below the surface. Water or steam can escape from cracks in the earth in the form of geysers (or sometimes as magma from a volcano). The ability to harness the steam is what powers a geothermal power plant."/>
          <p:cNvPicPr>
            <a:picLocks noChangeAspect="1" noChangeArrowheads="1" noCrop="1"/>
          </p:cNvPicPr>
          <p:nvPr/>
        </p:nvPicPr>
        <p:blipFill>
          <a:blip r:embed="rId2"/>
          <a:srcRect/>
          <a:stretch>
            <a:fillRect/>
          </a:stretch>
        </p:blipFill>
        <p:spPr bwMode="auto">
          <a:xfrm>
            <a:off x="762000" y="990600"/>
            <a:ext cx="7315200" cy="5468112"/>
          </a:xfrm>
          <a:prstGeom prst="rect">
            <a:avLst/>
          </a:prstGeom>
          <a:noFill/>
        </p:spPr>
      </p:pic>
      <p:sp>
        <p:nvSpPr>
          <p:cNvPr id="3" name="Title 1"/>
          <p:cNvSpPr txBox="1">
            <a:spLocks/>
          </p:cNvSpPr>
          <p:nvPr/>
        </p:nvSpPr>
        <p:spPr>
          <a:xfrm>
            <a:off x="381000" y="152400"/>
            <a:ext cx="8229600" cy="11430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Geothermal</a:t>
            </a:r>
            <a:r>
              <a:rPr kumimoji="0" lang="en-US" sz="3600" b="0" i="0" u="none" strike="noStrike" kern="1200" cap="none" spc="0" normalizeH="0" noProof="0" dirty="0" smtClean="0">
                <a:ln>
                  <a:noFill/>
                </a:ln>
                <a:solidFill>
                  <a:schemeClr val="tx1"/>
                </a:solidFill>
                <a:effectLst/>
                <a:uLnTx/>
                <a:uFillTx/>
                <a:latin typeface="+mj-lt"/>
                <a:ea typeface="+mj-ea"/>
                <a:cs typeface="+mj-cs"/>
              </a:rPr>
              <a:t> energy</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4" name="Rectangle 3"/>
          <p:cNvSpPr/>
          <p:nvPr/>
        </p:nvSpPr>
        <p:spPr>
          <a:xfrm>
            <a:off x="1752600" y="6553200"/>
            <a:ext cx="5638800" cy="307777"/>
          </a:xfrm>
          <a:prstGeom prst="rect">
            <a:avLst/>
          </a:prstGeom>
        </p:spPr>
        <p:txBody>
          <a:bodyPr wrap="square">
            <a:spAutoFit/>
          </a:bodyPr>
          <a:lstStyle/>
          <a:p>
            <a:r>
              <a:rPr lang="en-US" sz="1400" dirty="0" smtClean="0"/>
              <a:t>(Source: https</a:t>
            </a:r>
            <a:r>
              <a:rPr lang="en-US" sz="1400" dirty="0" smtClean="0"/>
              <a:t>://www.saveonenergy.com/how-geothermal-energy-works</a:t>
            </a:r>
            <a:r>
              <a:rPr lang="en-US" sz="1400" dirty="0" smtClean="0"/>
              <a:t>/)</a:t>
            </a:r>
            <a:endParaRPr lang="en-US" sz="14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https://mir-s3-cdn-cf.behance.net/project_modules/max_1200/5bc0d472726353.5bf19457a36e3.png"/>
          <p:cNvPicPr>
            <a:picLocks noChangeAspect="1" noChangeArrowheads="1"/>
          </p:cNvPicPr>
          <p:nvPr/>
        </p:nvPicPr>
        <p:blipFill>
          <a:blip r:embed="rId2"/>
          <a:srcRect t="16761" b="59813"/>
          <a:stretch>
            <a:fillRect/>
          </a:stretch>
        </p:blipFill>
        <p:spPr bwMode="auto">
          <a:xfrm>
            <a:off x="533400" y="609600"/>
            <a:ext cx="8077200" cy="6096000"/>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mir-s3-cdn-cf.behance.net/project_modules/max_1200/5bc0d472726353.5bf19457a36e3.png"/>
          <p:cNvPicPr>
            <a:picLocks noChangeAspect="1" noChangeArrowheads="1"/>
          </p:cNvPicPr>
          <p:nvPr/>
        </p:nvPicPr>
        <p:blipFill>
          <a:blip r:embed="rId2"/>
          <a:srcRect t="40187" b="23792"/>
          <a:stretch>
            <a:fillRect/>
          </a:stretch>
        </p:blipFill>
        <p:spPr bwMode="auto">
          <a:xfrm>
            <a:off x="304800" y="186906"/>
            <a:ext cx="5486400" cy="6366294"/>
          </a:xfrm>
          <a:prstGeom prst="rect">
            <a:avLst/>
          </a:prstGeom>
          <a:noFill/>
        </p:spPr>
      </p:pic>
      <p:sp>
        <p:nvSpPr>
          <p:cNvPr id="3" name="Rectangle 2"/>
          <p:cNvSpPr/>
          <p:nvPr/>
        </p:nvSpPr>
        <p:spPr>
          <a:xfrm>
            <a:off x="6096000" y="1384280"/>
            <a:ext cx="3048000" cy="3416320"/>
          </a:xfrm>
          <a:prstGeom prst="rect">
            <a:avLst/>
          </a:prstGeom>
        </p:spPr>
        <p:txBody>
          <a:bodyPr wrap="square">
            <a:spAutoFit/>
          </a:bodyPr>
          <a:lstStyle/>
          <a:p>
            <a:r>
              <a:rPr lang="en-US" dirty="0" smtClean="0"/>
              <a:t>Geothermal energy is harnessed on a large scale for space heating, industrial use and electricity production, especially in Iceland, Japan and New Zealand. </a:t>
            </a:r>
          </a:p>
          <a:p>
            <a:endParaRPr lang="en-US" dirty="0" smtClean="0"/>
          </a:p>
          <a:p>
            <a:endParaRPr lang="en-US" dirty="0" smtClean="0"/>
          </a:p>
          <a:p>
            <a:r>
              <a:rPr lang="en-US" dirty="0" smtClean="0"/>
              <a:t>Water from geothermal reservoirs often contain minerals that are corrosive and polluting. </a:t>
            </a:r>
            <a:endParaRPr lang="en-US" dirty="0" smtClean="0"/>
          </a:p>
        </p:txBody>
      </p:sp>
      <p:sp>
        <p:nvSpPr>
          <p:cNvPr id="4" name="Rectangle 3"/>
          <p:cNvSpPr/>
          <p:nvPr/>
        </p:nvSpPr>
        <p:spPr>
          <a:xfrm>
            <a:off x="762000" y="6553200"/>
            <a:ext cx="7162800" cy="307777"/>
          </a:xfrm>
          <a:prstGeom prst="rect">
            <a:avLst/>
          </a:prstGeom>
        </p:spPr>
        <p:txBody>
          <a:bodyPr wrap="square">
            <a:spAutoFit/>
          </a:bodyPr>
          <a:lstStyle/>
          <a:p>
            <a:r>
              <a:rPr lang="en-US" sz="1400" dirty="0" smtClean="0"/>
              <a:t>(Source: https</a:t>
            </a:r>
            <a:r>
              <a:rPr lang="en-US" sz="1400" dirty="0" smtClean="0"/>
              <a:t>://</a:t>
            </a:r>
            <a:r>
              <a:rPr lang="en-US" sz="1400" dirty="0" smtClean="0"/>
              <a:t>www.behance.net/gallery/72726353/Stylized-Infographic-Geothermal-Energy)</a:t>
            </a:r>
            <a:endParaRPr lang="en-US" sz="14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a:srcRect/>
          <a:stretch>
            <a:fillRect/>
          </a:stretch>
        </p:blipFill>
        <p:spPr bwMode="auto">
          <a:xfrm>
            <a:off x="0" y="2971800"/>
            <a:ext cx="5110389" cy="2895600"/>
          </a:xfrm>
          <a:prstGeom prst="rect">
            <a:avLst/>
          </a:prstGeom>
          <a:noFill/>
          <a:ln w="9525">
            <a:noFill/>
            <a:miter lim="800000"/>
            <a:headEnd/>
            <a:tailEnd/>
          </a:ln>
          <a:effectLst/>
        </p:spPr>
      </p:pic>
      <p:sp>
        <p:nvSpPr>
          <p:cNvPr id="3" name="Title 1"/>
          <p:cNvSpPr txBox="1">
            <a:spLocks/>
          </p:cNvSpPr>
          <p:nvPr/>
        </p:nvSpPr>
        <p:spPr>
          <a:xfrm>
            <a:off x="381000" y="228600"/>
            <a:ext cx="8229600" cy="1143000"/>
          </a:xfrm>
          <a:prstGeom prst="rect">
            <a:avLst/>
          </a:prstGeom>
        </p:spPr>
        <p:txBody>
          <a:bodyPr>
            <a:normAutofit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Nuclear</a:t>
            </a:r>
            <a:r>
              <a:rPr kumimoji="0" lang="en-US" sz="3600" b="0" i="0" u="none" strike="noStrike" kern="1200" cap="none" spc="0" normalizeH="0" noProof="0" dirty="0" smtClean="0">
                <a:ln>
                  <a:noFill/>
                </a:ln>
                <a:solidFill>
                  <a:schemeClr val="tx1"/>
                </a:solidFill>
                <a:effectLst/>
                <a:uLnTx/>
                <a:uFillTx/>
                <a:latin typeface="+mj-lt"/>
                <a:ea typeface="+mj-ea"/>
                <a:cs typeface="+mj-cs"/>
              </a:rPr>
              <a:t> energy (Limitless energy)</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3600" baseline="0" dirty="0" smtClean="0">
                <a:latin typeface="+mj-lt"/>
                <a:ea typeface="+mj-ea"/>
                <a:cs typeface="+mj-cs"/>
              </a:rPr>
              <a:t>E=mc</a:t>
            </a:r>
            <a:r>
              <a:rPr lang="en-US" sz="3600" baseline="30000" dirty="0" smtClean="0">
                <a:latin typeface="+mj-lt"/>
                <a:ea typeface="+mj-ea"/>
                <a:cs typeface="+mj-cs"/>
              </a:rPr>
              <a:t>2</a:t>
            </a:r>
            <a:endParaRPr kumimoji="0" lang="en-US" sz="3600" b="0" i="0" u="none" strike="noStrike" kern="1200" cap="none" spc="0" normalizeH="0" baseline="30000" noProof="0" dirty="0">
              <a:ln>
                <a:noFill/>
              </a:ln>
              <a:solidFill>
                <a:schemeClr val="tx1"/>
              </a:solidFill>
              <a:effectLst/>
              <a:uLnTx/>
              <a:uFillTx/>
              <a:latin typeface="+mj-lt"/>
              <a:ea typeface="+mj-ea"/>
              <a:cs typeface="+mj-cs"/>
            </a:endParaRPr>
          </a:p>
        </p:txBody>
      </p:sp>
      <p:sp>
        <p:nvSpPr>
          <p:cNvPr id="4" name="Rectangle 3"/>
          <p:cNvSpPr/>
          <p:nvPr/>
        </p:nvSpPr>
        <p:spPr>
          <a:xfrm>
            <a:off x="0" y="5943600"/>
            <a:ext cx="4953000" cy="523220"/>
          </a:xfrm>
          <a:prstGeom prst="rect">
            <a:avLst/>
          </a:prstGeom>
        </p:spPr>
        <p:txBody>
          <a:bodyPr wrap="square">
            <a:spAutoFit/>
          </a:bodyPr>
          <a:lstStyle/>
          <a:p>
            <a:r>
              <a:rPr lang="en-US" sz="1400" dirty="0" smtClean="0"/>
              <a:t>(Source: https</a:t>
            </a:r>
            <a:r>
              <a:rPr lang="en-US" sz="1400" dirty="0" smtClean="0"/>
              <a:t>://</a:t>
            </a:r>
            <a:r>
              <a:rPr lang="en-US" sz="1400" dirty="0" smtClean="0"/>
              <a:t>www.bechtel.com/bechtel/media/html/how-nuclear-reactors-work.html)</a:t>
            </a:r>
            <a:endParaRPr lang="en-US" sz="1400" dirty="0"/>
          </a:p>
        </p:txBody>
      </p:sp>
      <p:pic>
        <p:nvPicPr>
          <p:cNvPr id="5" name="Picture 2" descr="https://www.learnpick.in/userfiles/resources_conversion_files/presentation_presentation1.pptx_nuclear_power_plant_me_1472237864_228826-4.jpg"/>
          <p:cNvPicPr>
            <a:picLocks noChangeAspect="1" noChangeArrowheads="1"/>
          </p:cNvPicPr>
          <p:nvPr/>
        </p:nvPicPr>
        <p:blipFill>
          <a:blip r:embed="rId3" cstate="print"/>
          <a:srcRect l="9322" t="52978" r="13878" b="2223"/>
          <a:stretch>
            <a:fillRect/>
          </a:stretch>
        </p:blipFill>
        <p:spPr bwMode="auto">
          <a:xfrm>
            <a:off x="5181600" y="1362075"/>
            <a:ext cx="3918857" cy="1714500"/>
          </a:xfrm>
          <a:prstGeom prst="rect">
            <a:avLst/>
          </a:prstGeom>
          <a:noFill/>
        </p:spPr>
      </p:pic>
      <p:sp>
        <p:nvSpPr>
          <p:cNvPr id="6" name="TextBox 5"/>
          <p:cNvSpPr txBox="1"/>
          <p:nvPr/>
        </p:nvSpPr>
        <p:spPr>
          <a:xfrm>
            <a:off x="6172200" y="4038600"/>
            <a:ext cx="2712089" cy="646331"/>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38100">
            <a:solidFill>
              <a:srgbClr val="FF0000"/>
            </a:solidFill>
          </a:ln>
        </p:spPr>
        <p:txBody>
          <a:bodyPr wrap="none" rtlCol="0">
            <a:spAutoFit/>
          </a:bodyPr>
          <a:lstStyle/>
          <a:p>
            <a:r>
              <a:rPr lang="en-US" dirty="0" smtClean="0"/>
              <a:t>Nuclei mass is transformed</a:t>
            </a:r>
          </a:p>
          <a:p>
            <a:r>
              <a:rPr lang="en-US" dirty="0" smtClean="0"/>
              <a:t> </a:t>
            </a:r>
            <a:r>
              <a:rPr lang="en-US" dirty="0" smtClean="0"/>
              <a:t>             into  energy</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98637"/>
            <a:ext cx="8229600" cy="4525963"/>
          </a:xfrm>
        </p:spPr>
        <p:txBody>
          <a:bodyPr>
            <a:normAutofit fontScale="92500" lnSpcReduction="10000"/>
          </a:bodyPr>
          <a:lstStyle/>
          <a:p>
            <a:r>
              <a:rPr lang="en-US" sz="2800" dirty="0" smtClean="0"/>
              <a:t>The first nuclear power plant in the world is in Pennsylvania, USA. </a:t>
            </a:r>
            <a:endParaRPr lang="en-US" sz="2800" dirty="0" smtClean="0"/>
          </a:p>
          <a:p>
            <a:r>
              <a:rPr lang="en-US" sz="2800" dirty="0" err="1" smtClean="0"/>
              <a:t>Homi</a:t>
            </a:r>
            <a:r>
              <a:rPr lang="en-US" sz="2800" dirty="0" smtClean="0"/>
              <a:t> </a:t>
            </a:r>
            <a:r>
              <a:rPr lang="en-US" sz="2800" dirty="0" err="1" smtClean="0"/>
              <a:t>Bhabha</a:t>
            </a:r>
            <a:r>
              <a:rPr lang="en-US" sz="2800" dirty="0" smtClean="0"/>
              <a:t> is the father of nuclear power development in India ….. BARC</a:t>
            </a:r>
            <a:endParaRPr lang="en-US" sz="2800" dirty="0" smtClean="0"/>
          </a:p>
          <a:p>
            <a:r>
              <a:rPr lang="en-US" sz="2800" dirty="0" smtClean="0"/>
              <a:t>India has uranium mines in Bihar and thorium deposits in Kerala and Tamil Nadu.</a:t>
            </a:r>
            <a:endParaRPr lang="en-US" sz="2800" dirty="0" smtClean="0"/>
          </a:p>
          <a:p>
            <a:r>
              <a:rPr lang="en-US" sz="2800" dirty="0" smtClean="0"/>
              <a:t>The </a:t>
            </a:r>
            <a:r>
              <a:rPr lang="en-US" sz="2800" dirty="0" smtClean="0"/>
              <a:t>energy from 1 Kg of U-235 is equivalent to that produced by burning 3,000 </a:t>
            </a:r>
            <a:r>
              <a:rPr lang="en-US" sz="2800" dirty="0" err="1" smtClean="0"/>
              <a:t>tonnes</a:t>
            </a:r>
            <a:r>
              <a:rPr lang="en-US" sz="2800" dirty="0" smtClean="0"/>
              <a:t> of coal. </a:t>
            </a:r>
            <a:endParaRPr lang="en-US" sz="2800" dirty="0" smtClean="0"/>
          </a:p>
          <a:p>
            <a:r>
              <a:rPr lang="en-US" sz="2800" dirty="0" smtClean="0"/>
              <a:t>Chain reaction is initiated by neutron bombardment and controlled by control rods which absorb neutrons in the nuclear reactor.</a:t>
            </a:r>
            <a:endParaRPr lang="en-US" sz="2800" dirty="0"/>
          </a:p>
        </p:txBody>
      </p:sp>
      <p:sp>
        <p:nvSpPr>
          <p:cNvPr id="4" name="Title 3"/>
          <p:cNvSpPr>
            <a:spLocks noGrp="1"/>
          </p:cNvSpPr>
          <p:nvPr>
            <p:ph type="title"/>
          </p:nvPr>
        </p:nvSpPr>
        <p:spPr/>
        <p:txBody>
          <a:bodyPr/>
          <a:lstStyle/>
          <a:p>
            <a:r>
              <a:rPr lang="en-US" dirty="0" smtClean="0"/>
              <a:t>Facts to be known</a:t>
            </a: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3"/>
          <p:cNvPicPr>
            <a:picLocks noChangeAspect="1" noChangeArrowheads="1"/>
          </p:cNvPicPr>
          <p:nvPr/>
        </p:nvPicPr>
        <p:blipFill>
          <a:blip r:embed="rId2"/>
          <a:srcRect/>
          <a:stretch>
            <a:fillRect/>
          </a:stretch>
        </p:blipFill>
        <p:spPr bwMode="auto">
          <a:xfrm>
            <a:off x="1047750" y="933450"/>
            <a:ext cx="7048500" cy="499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nuclear power station infographic"/>
          <p:cNvPicPr>
            <a:picLocks noChangeAspect="1" noChangeArrowheads="1"/>
          </p:cNvPicPr>
          <p:nvPr/>
        </p:nvPicPr>
        <p:blipFill>
          <a:blip r:embed="rId3"/>
          <a:srcRect/>
          <a:stretch>
            <a:fillRect/>
          </a:stretch>
        </p:blipFill>
        <p:spPr bwMode="auto">
          <a:xfrm>
            <a:off x="1219200" y="137915"/>
            <a:ext cx="6934200" cy="6262885"/>
          </a:xfrm>
          <a:prstGeom prst="rect">
            <a:avLst/>
          </a:prstGeom>
          <a:noFill/>
        </p:spPr>
      </p:pic>
      <p:sp>
        <p:nvSpPr>
          <p:cNvPr id="3" name="Rectangle 2"/>
          <p:cNvSpPr/>
          <p:nvPr/>
        </p:nvSpPr>
        <p:spPr>
          <a:xfrm>
            <a:off x="1752600" y="6550223"/>
            <a:ext cx="5943600" cy="307777"/>
          </a:xfrm>
          <a:prstGeom prst="rect">
            <a:avLst/>
          </a:prstGeom>
        </p:spPr>
        <p:txBody>
          <a:bodyPr wrap="square">
            <a:spAutoFit/>
          </a:bodyPr>
          <a:lstStyle/>
          <a:p>
            <a:r>
              <a:rPr lang="en-US" sz="1400" dirty="0" smtClean="0"/>
              <a:t>(Source: https</a:t>
            </a:r>
            <a:r>
              <a:rPr lang="en-US" sz="1400" dirty="0" smtClean="0"/>
              <a:t>://ourfuture.energy/how-it-works/nuclear-power-station</a:t>
            </a:r>
            <a:r>
              <a:rPr lang="en-US" sz="1400" dirty="0" smtClean="0"/>
              <a:t>/)</a:t>
            </a:r>
            <a:endParaRPr lang="en-US" sz="14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AutoShape 2" descr="Illustration of the pros and cons of nuclear pow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7828" name="AutoShape 4" descr="Illustration of the pros and cons of nuclear pow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7829" name="Picture 5"/>
          <p:cNvPicPr>
            <a:picLocks noChangeAspect="1" noChangeArrowheads="1"/>
          </p:cNvPicPr>
          <p:nvPr/>
        </p:nvPicPr>
        <p:blipFill>
          <a:blip r:embed="rId2"/>
          <a:srcRect/>
          <a:stretch>
            <a:fillRect/>
          </a:stretch>
        </p:blipFill>
        <p:spPr bwMode="auto">
          <a:xfrm>
            <a:off x="1" y="0"/>
            <a:ext cx="9144000" cy="6464626"/>
          </a:xfrm>
          <a:prstGeom prst="rect">
            <a:avLst/>
          </a:prstGeom>
          <a:noFill/>
          <a:ln w="9525">
            <a:noFill/>
            <a:miter lim="800000"/>
            <a:headEnd/>
            <a:tailEnd/>
          </a:ln>
          <a:effectLst/>
        </p:spPr>
      </p:pic>
      <p:sp>
        <p:nvSpPr>
          <p:cNvPr id="5" name="Rectangle 4"/>
          <p:cNvSpPr/>
          <p:nvPr/>
        </p:nvSpPr>
        <p:spPr>
          <a:xfrm>
            <a:off x="1295400" y="6553200"/>
            <a:ext cx="7391400" cy="307777"/>
          </a:xfrm>
          <a:prstGeom prst="rect">
            <a:avLst/>
          </a:prstGeom>
        </p:spPr>
        <p:txBody>
          <a:bodyPr wrap="square">
            <a:spAutoFit/>
          </a:bodyPr>
          <a:lstStyle/>
          <a:p>
            <a:r>
              <a:rPr lang="en-US" sz="1400" dirty="0" smtClean="0"/>
              <a:t>(Source: https</a:t>
            </a:r>
            <a:r>
              <a:rPr lang="en-US" sz="1400" dirty="0" smtClean="0"/>
              <a:t>://</a:t>
            </a:r>
            <a:r>
              <a:rPr lang="en-US" sz="1400" dirty="0" smtClean="0"/>
              <a:t>www.thebalance.com/nuclear-power-how-it-works-pros-cons-impact-3306336)</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dirty="0" smtClean="0"/>
              <a:t>Indicators of sustainable lifestyles</a:t>
            </a:r>
            <a:endParaRPr lang="en-US" sz="3600" dirty="0"/>
          </a:p>
        </p:txBody>
      </p:sp>
      <p:sp>
        <p:nvSpPr>
          <p:cNvPr id="3" name="Content Placeholder 2"/>
          <p:cNvSpPr>
            <a:spLocks noGrp="1"/>
          </p:cNvSpPr>
          <p:nvPr>
            <p:ph idx="1"/>
          </p:nvPr>
        </p:nvSpPr>
        <p:spPr>
          <a:xfrm>
            <a:off x="457200" y="1798637"/>
            <a:ext cx="8229600" cy="4525963"/>
          </a:xfrm>
        </p:spPr>
        <p:txBody>
          <a:bodyPr>
            <a:normAutofit/>
          </a:bodyPr>
          <a:lstStyle/>
          <a:p>
            <a:pPr>
              <a:buNone/>
            </a:pPr>
            <a:r>
              <a:rPr lang="en-US" dirty="0" smtClean="0"/>
              <a:t>In Humans (Human Development Index):</a:t>
            </a:r>
          </a:p>
          <a:p>
            <a:pPr>
              <a:buNone/>
            </a:pPr>
            <a:r>
              <a:rPr lang="en-US" sz="2000" dirty="0" smtClean="0"/>
              <a:t>1.  Increased longevity</a:t>
            </a:r>
          </a:p>
          <a:p>
            <a:pPr>
              <a:buNone/>
            </a:pPr>
            <a:r>
              <a:rPr lang="en-US" sz="2000" dirty="0" smtClean="0"/>
              <a:t>2.  An increase in knowledge</a:t>
            </a:r>
          </a:p>
          <a:p>
            <a:pPr>
              <a:buNone/>
            </a:pPr>
            <a:r>
              <a:rPr lang="en-US" sz="2000" dirty="0" smtClean="0"/>
              <a:t>3.  An enhancement of income</a:t>
            </a:r>
          </a:p>
          <a:p>
            <a:pPr>
              <a:buNone/>
            </a:pPr>
            <a:endParaRPr lang="en-US" sz="2000" dirty="0" smtClean="0"/>
          </a:p>
          <a:p>
            <a:pPr>
              <a:buNone/>
            </a:pPr>
            <a:r>
              <a:rPr lang="en-US" dirty="0" smtClean="0"/>
              <a:t>In Ecosystems:</a:t>
            </a:r>
          </a:p>
          <a:p>
            <a:pPr>
              <a:buNone/>
            </a:pPr>
            <a:r>
              <a:rPr lang="en-US" sz="2000" dirty="0" smtClean="0"/>
              <a:t>1.  A stabilized population or the percentage of species loss</a:t>
            </a:r>
          </a:p>
          <a:p>
            <a:pPr>
              <a:buNone/>
            </a:pPr>
            <a:r>
              <a:rPr lang="en-US" sz="2000" dirty="0" smtClean="0"/>
              <a:t>2.  Species diversity in ecosystems</a:t>
            </a:r>
          </a:p>
          <a:p>
            <a:pPr>
              <a:buNone/>
            </a:pPr>
            <a:r>
              <a:rPr lang="en-US" sz="2000" dirty="0" smtClean="0"/>
              <a:t>3.  State of ‘naturalness’ of ecosystems</a:t>
            </a:r>
          </a:p>
          <a:p>
            <a:pPr>
              <a:buNone/>
            </a:pPr>
            <a:endParaRPr lang="en-US" sz="2000"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4" name="Picture 6" descr="NucNet India Nuclear"/>
          <p:cNvPicPr>
            <a:picLocks noChangeAspect="1" noChangeArrowheads="1"/>
          </p:cNvPicPr>
          <p:nvPr/>
        </p:nvPicPr>
        <p:blipFill>
          <a:blip r:embed="rId2"/>
          <a:srcRect/>
          <a:stretch>
            <a:fillRect/>
          </a:stretch>
        </p:blipFill>
        <p:spPr bwMode="auto">
          <a:xfrm>
            <a:off x="533400" y="0"/>
            <a:ext cx="8153400" cy="6560520"/>
          </a:xfrm>
          <a:prstGeom prst="rect">
            <a:avLst/>
          </a:prstGeom>
          <a:noFill/>
        </p:spPr>
      </p:pic>
      <p:sp>
        <p:nvSpPr>
          <p:cNvPr id="5" name="Rectangle 4"/>
          <p:cNvSpPr/>
          <p:nvPr/>
        </p:nvSpPr>
        <p:spPr>
          <a:xfrm>
            <a:off x="579120" y="6553200"/>
            <a:ext cx="8153400" cy="304800"/>
          </a:xfrm>
          <a:prstGeom prst="rect">
            <a:avLst/>
          </a:prstGeom>
        </p:spPr>
        <p:txBody>
          <a:bodyPr wrap="square">
            <a:spAutoFit/>
          </a:bodyPr>
          <a:lstStyle/>
          <a:p>
            <a:r>
              <a:rPr lang="en-US" sz="1400" dirty="0" smtClean="0"/>
              <a:t>(Source: https</a:t>
            </a:r>
            <a:r>
              <a:rPr lang="en-US" sz="1400" dirty="0" smtClean="0"/>
              <a:t>://neutronbytes.com/2018/04/06/india-slashes-plans-for-new-nuclear-reactors-by-two-thirds</a:t>
            </a:r>
            <a:r>
              <a:rPr lang="en-US" sz="1400" dirty="0" smtClean="0"/>
              <a:t>/)</a:t>
            </a:r>
            <a:endParaRPr lang="en-US" sz="14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600" dirty="0" smtClean="0"/>
              <a:t>Energy conservation</a:t>
            </a:r>
            <a:endParaRPr lang="en-US" sz="3600" dirty="0"/>
          </a:p>
        </p:txBody>
      </p:sp>
      <p:sp>
        <p:nvSpPr>
          <p:cNvPr id="3" name="Content Placeholder 2"/>
          <p:cNvSpPr>
            <a:spLocks noGrp="1"/>
          </p:cNvSpPr>
          <p:nvPr>
            <p:ph idx="1"/>
          </p:nvPr>
        </p:nvSpPr>
        <p:spPr/>
        <p:txBody>
          <a:bodyPr>
            <a:normAutofit fontScale="92500" lnSpcReduction="10000"/>
          </a:bodyPr>
          <a:lstStyle/>
          <a:p>
            <a:r>
              <a:rPr lang="en-US" sz="2400" dirty="0" smtClean="0"/>
              <a:t>Shift to alternative and renewable energy sources</a:t>
            </a:r>
            <a:endParaRPr lang="en-US" sz="2400" dirty="0" smtClean="0"/>
          </a:p>
          <a:p>
            <a:endParaRPr lang="en-US" sz="2400" dirty="0" smtClean="0"/>
          </a:p>
          <a:p>
            <a:r>
              <a:rPr lang="en-US" sz="2400" dirty="0" smtClean="0"/>
              <a:t>Minimizing electricity losses during transmission and distribution (~30-45% even before it reaches consumer)</a:t>
            </a:r>
          </a:p>
          <a:p>
            <a:endParaRPr lang="en-US" sz="2400" dirty="0" smtClean="0"/>
          </a:p>
          <a:p>
            <a:r>
              <a:rPr lang="en-US" sz="2400" dirty="0" smtClean="0"/>
              <a:t>Deploying small hydrogenation dams</a:t>
            </a:r>
            <a:endParaRPr lang="en-US" sz="2400" dirty="0" smtClean="0"/>
          </a:p>
          <a:p>
            <a:endParaRPr lang="en-US" sz="2400" dirty="0" smtClean="0"/>
          </a:p>
          <a:p>
            <a:r>
              <a:rPr lang="en-US" sz="2400" dirty="0" smtClean="0"/>
              <a:t>Enhancing </a:t>
            </a:r>
            <a:r>
              <a:rPr lang="en-US" sz="2400" dirty="0" err="1" smtClean="0"/>
              <a:t>fuelwood</a:t>
            </a:r>
            <a:r>
              <a:rPr lang="en-US" sz="2400" dirty="0" smtClean="0"/>
              <a:t> plantations</a:t>
            </a:r>
          </a:p>
          <a:p>
            <a:endParaRPr lang="en-US" sz="2400" dirty="0" smtClean="0"/>
          </a:p>
          <a:p>
            <a:r>
              <a:rPr lang="en-US" sz="2400" dirty="0" smtClean="0"/>
              <a:t>Using energy efficient cooking stoves or </a:t>
            </a:r>
            <a:r>
              <a:rPr lang="en-US" sz="2400" dirty="0" err="1" smtClean="0"/>
              <a:t>chulhas</a:t>
            </a:r>
            <a:endParaRPr lang="en-US" sz="2400" dirty="0" smtClean="0"/>
          </a:p>
          <a:p>
            <a:endParaRPr lang="en-US" sz="2400" dirty="0" smtClean="0"/>
          </a:p>
          <a:p>
            <a:r>
              <a:rPr lang="en-US" sz="2400" dirty="0" smtClean="0"/>
              <a:t>Solar powered irrigation pumps  ………………………………………</a:t>
            </a:r>
            <a:endParaRPr lang="en-US" sz="2400" dirty="0" smtClean="0"/>
          </a:p>
          <a:p>
            <a:pPr>
              <a:buNone/>
            </a:pPr>
            <a:endParaRPr lang="en-US" sz="2400" dirty="0" smtClean="0"/>
          </a:p>
          <a:p>
            <a:pPr>
              <a:buNone/>
            </a:pPr>
            <a:endParaRPr lang="en-US" sz="24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LAND AS RESOURCE&#10; The most important natural resource, upon&#10;which all human activity is based since time&#10;immemorial, is l..."/>
          <p:cNvPicPr>
            <a:picLocks noChangeAspect="1" noChangeArrowheads="1"/>
          </p:cNvPicPr>
          <p:nvPr/>
        </p:nvPicPr>
        <p:blipFill>
          <a:blip r:embed="rId2"/>
          <a:srcRect/>
          <a:stretch>
            <a:fillRect/>
          </a:stretch>
        </p:blipFill>
        <p:spPr bwMode="auto">
          <a:xfrm>
            <a:off x="0" y="0"/>
            <a:ext cx="9144000" cy="6477000"/>
          </a:xfrm>
          <a:prstGeom prst="rect">
            <a:avLst/>
          </a:prstGeom>
          <a:noFill/>
        </p:spPr>
      </p:pic>
      <p:sp>
        <p:nvSpPr>
          <p:cNvPr id="3" name="Rectangle 2"/>
          <p:cNvSpPr/>
          <p:nvPr/>
        </p:nvSpPr>
        <p:spPr>
          <a:xfrm>
            <a:off x="1600200" y="6550223"/>
            <a:ext cx="6400800" cy="307777"/>
          </a:xfrm>
          <a:prstGeom prst="rect">
            <a:avLst/>
          </a:prstGeom>
        </p:spPr>
        <p:txBody>
          <a:bodyPr wrap="square">
            <a:spAutoFit/>
          </a:bodyPr>
          <a:lstStyle/>
          <a:p>
            <a:r>
              <a:rPr lang="en-US" sz="1400" dirty="0" smtClean="0"/>
              <a:t>(Source: https</a:t>
            </a:r>
            <a:r>
              <a:rPr lang="en-US" sz="1400" dirty="0" smtClean="0"/>
              <a:t>://</a:t>
            </a:r>
            <a:r>
              <a:rPr lang="en-US" sz="1400" dirty="0" smtClean="0"/>
              <a:t>www.slideshare.net/Boicha/land-resources-53702040)</a:t>
            </a:r>
            <a:endParaRPr lang="en-US" sz="14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LAND DEGRADATION&#10; Man’s progress towards development has,&#10;however, considerably damaged our land&#10;resource base, probably ..."/>
          <p:cNvPicPr>
            <a:picLocks noChangeAspect="1" noChangeArrowheads="1"/>
          </p:cNvPicPr>
          <p:nvPr/>
        </p:nvPicPr>
        <p:blipFill>
          <a:blip r:embed="rId2"/>
          <a:srcRect/>
          <a:stretch>
            <a:fillRect/>
          </a:stretch>
        </p:blipFill>
        <p:spPr bwMode="auto">
          <a:xfrm>
            <a:off x="0" y="9524"/>
            <a:ext cx="9144000" cy="6543676"/>
          </a:xfrm>
          <a:prstGeom prst="rect">
            <a:avLst/>
          </a:prstGeom>
          <a:noFill/>
        </p:spPr>
      </p:pic>
      <p:sp>
        <p:nvSpPr>
          <p:cNvPr id="3" name="Rectangle 2"/>
          <p:cNvSpPr/>
          <p:nvPr/>
        </p:nvSpPr>
        <p:spPr>
          <a:xfrm>
            <a:off x="1600200" y="6550223"/>
            <a:ext cx="6400800" cy="307777"/>
          </a:xfrm>
          <a:prstGeom prst="rect">
            <a:avLst/>
          </a:prstGeom>
        </p:spPr>
        <p:txBody>
          <a:bodyPr wrap="square">
            <a:spAutoFit/>
          </a:bodyPr>
          <a:lstStyle/>
          <a:p>
            <a:r>
              <a:rPr lang="en-US" sz="1400" dirty="0" smtClean="0"/>
              <a:t>(Source: https</a:t>
            </a:r>
            <a:r>
              <a:rPr lang="en-US" sz="1400" dirty="0" smtClean="0"/>
              <a:t>://</a:t>
            </a:r>
            <a:r>
              <a:rPr lang="en-US" sz="1400" dirty="0" smtClean="0"/>
              <a:t>www.slideshare.net/Boicha/land-resources-53702040)</a:t>
            </a:r>
            <a:endParaRPr lang="en-US" sz="14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CONTD…&#10; The exponentially growing population in the country&#10;has placed immense pressure on the dwindling land&#10;resources, ..."/>
          <p:cNvPicPr>
            <a:picLocks noChangeAspect="1" noChangeArrowheads="1"/>
          </p:cNvPicPr>
          <p:nvPr/>
        </p:nvPicPr>
        <p:blipFill>
          <a:blip r:embed="rId2"/>
          <a:srcRect/>
          <a:stretch>
            <a:fillRect/>
          </a:stretch>
        </p:blipFill>
        <p:spPr bwMode="auto">
          <a:xfrm>
            <a:off x="0" y="9524"/>
            <a:ext cx="9144000" cy="6543676"/>
          </a:xfrm>
          <a:prstGeom prst="rect">
            <a:avLst/>
          </a:prstGeom>
          <a:noFill/>
        </p:spPr>
      </p:pic>
      <p:sp>
        <p:nvSpPr>
          <p:cNvPr id="3" name="Rectangle 2"/>
          <p:cNvSpPr/>
          <p:nvPr/>
        </p:nvSpPr>
        <p:spPr>
          <a:xfrm>
            <a:off x="1600200" y="6550223"/>
            <a:ext cx="6400800" cy="307777"/>
          </a:xfrm>
          <a:prstGeom prst="rect">
            <a:avLst/>
          </a:prstGeom>
        </p:spPr>
        <p:txBody>
          <a:bodyPr wrap="square">
            <a:spAutoFit/>
          </a:bodyPr>
          <a:lstStyle/>
          <a:p>
            <a:r>
              <a:rPr lang="en-US" sz="1400" dirty="0" smtClean="0"/>
              <a:t>(Source: https</a:t>
            </a:r>
            <a:r>
              <a:rPr lang="en-US" sz="1400" dirty="0" smtClean="0"/>
              <a:t>://</a:t>
            </a:r>
            <a:r>
              <a:rPr lang="en-US" sz="1400" dirty="0" smtClean="0"/>
              <a:t>www.slideshare.net/Boicha/land-resources-53702040)</a:t>
            </a:r>
            <a:endParaRPr lang="en-US" sz="14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SOIL EROSION&#10; The top soil is precious to all living beings.&#10; The top soil is being continuously eroded by the&#10;different..."/>
          <p:cNvPicPr>
            <a:picLocks noChangeAspect="1" noChangeArrowheads="1"/>
          </p:cNvPicPr>
          <p:nvPr/>
        </p:nvPicPr>
        <p:blipFill>
          <a:blip r:embed="rId2"/>
          <a:srcRect/>
          <a:stretch>
            <a:fillRect/>
          </a:stretch>
        </p:blipFill>
        <p:spPr bwMode="auto">
          <a:xfrm>
            <a:off x="9547" y="0"/>
            <a:ext cx="9134453" cy="6553200"/>
          </a:xfrm>
          <a:prstGeom prst="rect">
            <a:avLst/>
          </a:prstGeom>
          <a:noFill/>
        </p:spPr>
      </p:pic>
      <p:sp>
        <p:nvSpPr>
          <p:cNvPr id="3" name="Rectangle 2"/>
          <p:cNvSpPr/>
          <p:nvPr/>
        </p:nvSpPr>
        <p:spPr>
          <a:xfrm>
            <a:off x="1600200" y="6550223"/>
            <a:ext cx="6400800" cy="307777"/>
          </a:xfrm>
          <a:prstGeom prst="rect">
            <a:avLst/>
          </a:prstGeom>
        </p:spPr>
        <p:txBody>
          <a:bodyPr wrap="square">
            <a:spAutoFit/>
          </a:bodyPr>
          <a:lstStyle/>
          <a:p>
            <a:r>
              <a:rPr lang="en-US" sz="1400" dirty="0" smtClean="0"/>
              <a:t>(Source: https</a:t>
            </a:r>
            <a:r>
              <a:rPr lang="en-US" sz="1400" dirty="0" smtClean="0"/>
              <a:t>://</a:t>
            </a:r>
            <a:r>
              <a:rPr lang="en-US" sz="1400" dirty="0" smtClean="0"/>
              <a:t>www.slideshare.net/Boicha/land-resources-53702040)</a:t>
            </a:r>
            <a:endParaRPr lang="en-US" sz="14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WATER LOGGING AND SALINITY&#10; Result of excessive irrigation&#10; Pore spaces filled with water&#10; Roots cannot breath&#10; Make c..."/>
          <p:cNvPicPr>
            <a:picLocks noChangeAspect="1" noChangeArrowheads="1"/>
          </p:cNvPicPr>
          <p:nvPr/>
        </p:nvPicPr>
        <p:blipFill>
          <a:blip r:embed="rId2"/>
          <a:srcRect/>
          <a:stretch>
            <a:fillRect/>
          </a:stretch>
        </p:blipFill>
        <p:spPr bwMode="auto">
          <a:xfrm>
            <a:off x="0" y="0"/>
            <a:ext cx="9144000" cy="6553200"/>
          </a:xfrm>
          <a:prstGeom prst="rect">
            <a:avLst/>
          </a:prstGeom>
          <a:noFill/>
        </p:spPr>
      </p:pic>
      <p:sp>
        <p:nvSpPr>
          <p:cNvPr id="3" name="Rectangle 2"/>
          <p:cNvSpPr/>
          <p:nvPr/>
        </p:nvSpPr>
        <p:spPr>
          <a:xfrm>
            <a:off x="1600200" y="6550223"/>
            <a:ext cx="6400800" cy="307777"/>
          </a:xfrm>
          <a:prstGeom prst="rect">
            <a:avLst/>
          </a:prstGeom>
        </p:spPr>
        <p:txBody>
          <a:bodyPr wrap="square">
            <a:spAutoFit/>
          </a:bodyPr>
          <a:lstStyle/>
          <a:p>
            <a:r>
              <a:rPr lang="en-US" sz="1400" dirty="0" smtClean="0"/>
              <a:t>(Source: https</a:t>
            </a:r>
            <a:r>
              <a:rPr lang="en-US" sz="1400" dirty="0" smtClean="0"/>
              <a:t>://</a:t>
            </a:r>
            <a:r>
              <a:rPr lang="en-US" sz="1400" dirty="0" smtClean="0"/>
              <a:t>www.slideshare.net/Boicha/land-resources-53702040)</a:t>
            </a:r>
            <a:endParaRPr lang="en-US" sz="1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LANDSLIDES&#10; In this huge masses of land slide down&#10;destroying anything in its path.&#10; Various developmental activities li..."/>
          <p:cNvPicPr>
            <a:picLocks noChangeAspect="1" noChangeArrowheads="1"/>
          </p:cNvPicPr>
          <p:nvPr/>
        </p:nvPicPr>
        <p:blipFill>
          <a:blip r:embed="rId2"/>
          <a:srcRect/>
          <a:stretch>
            <a:fillRect/>
          </a:stretch>
        </p:blipFill>
        <p:spPr bwMode="auto">
          <a:xfrm>
            <a:off x="0" y="0"/>
            <a:ext cx="9144000" cy="6553200"/>
          </a:xfrm>
          <a:prstGeom prst="rect">
            <a:avLst/>
          </a:prstGeom>
          <a:noFill/>
        </p:spPr>
      </p:pic>
      <p:sp>
        <p:nvSpPr>
          <p:cNvPr id="3" name="Rectangle 2"/>
          <p:cNvSpPr/>
          <p:nvPr/>
        </p:nvSpPr>
        <p:spPr>
          <a:xfrm>
            <a:off x="1600200" y="6550223"/>
            <a:ext cx="6400800" cy="307777"/>
          </a:xfrm>
          <a:prstGeom prst="rect">
            <a:avLst/>
          </a:prstGeom>
        </p:spPr>
        <p:txBody>
          <a:bodyPr wrap="square">
            <a:spAutoFit/>
          </a:bodyPr>
          <a:lstStyle/>
          <a:p>
            <a:r>
              <a:rPr lang="en-US" sz="1400" dirty="0" smtClean="0"/>
              <a:t>(Source: https</a:t>
            </a:r>
            <a:r>
              <a:rPr lang="en-US" sz="1400" dirty="0" smtClean="0"/>
              <a:t>://</a:t>
            </a:r>
            <a:r>
              <a:rPr lang="en-US" sz="1400" dirty="0" smtClean="0"/>
              <a:t>www.slideshare.net/Boicha/land-resources-53702040)</a:t>
            </a:r>
            <a:endParaRPr lang="en-US" sz="14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DESERTIFICATION&#10; Process of conversion of productive land to arid or&#10;semi arid lands&#10; 10-25% drop in productivity in mod..."/>
          <p:cNvPicPr>
            <a:picLocks noChangeAspect="1" noChangeArrowheads="1"/>
          </p:cNvPicPr>
          <p:nvPr/>
        </p:nvPicPr>
        <p:blipFill>
          <a:blip r:embed="rId2"/>
          <a:srcRect/>
          <a:stretch>
            <a:fillRect/>
          </a:stretch>
        </p:blipFill>
        <p:spPr bwMode="auto">
          <a:xfrm>
            <a:off x="-1" y="0"/>
            <a:ext cx="9134453" cy="6477000"/>
          </a:xfrm>
          <a:prstGeom prst="rect">
            <a:avLst/>
          </a:prstGeom>
          <a:noFill/>
        </p:spPr>
      </p:pic>
      <p:sp>
        <p:nvSpPr>
          <p:cNvPr id="3" name="Rectangle 2"/>
          <p:cNvSpPr/>
          <p:nvPr/>
        </p:nvSpPr>
        <p:spPr>
          <a:xfrm>
            <a:off x="1600200" y="6550223"/>
            <a:ext cx="6400800" cy="307777"/>
          </a:xfrm>
          <a:prstGeom prst="rect">
            <a:avLst/>
          </a:prstGeom>
        </p:spPr>
        <p:txBody>
          <a:bodyPr wrap="square">
            <a:spAutoFit/>
          </a:bodyPr>
          <a:lstStyle/>
          <a:p>
            <a:r>
              <a:rPr lang="en-US" sz="1400" dirty="0" smtClean="0"/>
              <a:t>(Source: https</a:t>
            </a:r>
            <a:r>
              <a:rPr lang="en-US" sz="1400" dirty="0" smtClean="0"/>
              <a:t>://</a:t>
            </a:r>
            <a:r>
              <a:rPr lang="en-US" sz="1400" dirty="0" smtClean="0"/>
              <a:t>www.slideshare.net/Boicha/land-resources-53702040)</a:t>
            </a:r>
            <a:endParaRPr lang="en-US" sz="1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EQUITABLE USE AND&#10;CONSERVATION OF NATURAL&#10;RESOURCES&#10; Most important that everyone get a fare share&#10; Currently More Devel..."/>
          <p:cNvPicPr>
            <a:picLocks noChangeAspect="1" noChangeArrowheads="1"/>
          </p:cNvPicPr>
          <p:nvPr/>
        </p:nvPicPr>
        <p:blipFill>
          <a:blip r:embed="rId2"/>
          <a:srcRect/>
          <a:stretch>
            <a:fillRect/>
          </a:stretch>
        </p:blipFill>
        <p:spPr bwMode="auto">
          <a:xfrm>
            <a:off x="0" y="0"/>
            <a:ext cx="9144000" cy="6477000"/>
          </a:xfrm>
          <a:prstGeom prst="rect">
            <a:avLst/>
          </a:prstGeom>
          <a:noFill/>
        </p:spPr>
      </p:pic>
      <p:sp>
        <p:nvSpPr>
          <p:cNvPr id="3" name="Rectangle 2"/>
          <p:cNvSpPr/>
          <p:nvPr/>
        </p:nvSpPr>
        <p:spPr>
          <a:xfrm>
            <a:off x="1600200" y="6550223"/>
            <a:ext cx="6400800" cy="307777"/>
          </a:xfrm>
          <a:prstGeom prst="rect">
            <a:avLst/>
          </a:prstGeom>
        </p:spPr>
        <p:txBody>
          <a:bodyPr wrap="square">
            <a:spAutoFit/>
          </a:bodyPr>
          <a:lstStyle/>
          <a:p>
            <a:r>
              <a:rPr lang="en-US" sz="1400" dirty="0" smtClean="0"/>
              <a:t>(Source: https</a:t>
            </a:r>
            <a:r>
              <a:rPr lang="en-US" sz="1400" dirty="0" smtClean="0"/>
              <a:t>://</a:t>
            </a:r>
            <a:r>
              <a:rPr lang="en-US" sz="1400" dirty="0" smtClean="0"/>
              <a:t>www.slideshare.net/Boicha/land-resources-53702040)</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
          <p:cNvGrpSpPr/>
          <p:nvPr/>
        </p:nvGrpSpPr>
        <p:grpSpPr>
          <a:xfrm>
            <a:off x="3200400" y="381000"/>
            <a:ext cx="2667000" cy="762000"/>
            <a:chOff x="3200400" y="1828800"/>
            <a:chExt cx="2667000" cy="762000"/>
          </a:xfrm>
        </p:grpSpPr>
        <p:sp>
          <p:nvSpPr>
            <p:cNvPr id="4" name="Rectangle 3"/>
            <p:cNvSpPr/>
            <p:nvPr/>
          </p:nvSpPr>
          <p:spPr>
            <a:xfrm>
              <a:off x="3200400" y="1828800"/>
              <a:ext cx="2667000" cy="762000"/>
            </a:xfrm>
            <a:prstGeom prst="rect">
              <a:avLst/>
            </a:prstGeom>
            <a:gradFill>
              <a:gsLst>
                <a:gs pos="0">
                  <a:schemeClr val="bg2">
                    <a:lumMod val="50000"/>
                  </a:schemeClr>
                </a:gs>
                <a:gs pos="50000">
                  <a:schemeClr val="accent1">
                    <a:tint val="44500"/>
                    <a:satMod val="16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460191" y="2024824"/>
              <a:ext cx="1882375" cy="369332"/>
            </a:xfrm>
            <a:prstGeom prst="rect">
              <a:avLst/>
            </a:prstGeom>
            <a:noFill/>
          </p:spPr>
          <p:txBody>
            <a:bodyPr wrap="none" rtlCol="0">
              <a:spAutoFit/>
            </a:bodyPr>
            <a:lstStyle/>
            <a:p>
              <a:r>
                <a:rPr lang="en-US" dirty="0" smtClean="0"/>
                <a:t>Natural Resources</a:t>
              </a:r>
              <a:endParaRPr lang="en-US" dirty="0"/>
            </a:p>
          </p:txBody>
        </p:sp>
      </p:grpSp>
      <p:grpSp>
        <p:nvGrpSpPr>
          <p:cNvPr id="6" name="Group 6"/>
          <p:cNvGrpSpPr/>
          <p:nvPr/>
        </p:nvGrpSpPr>
        <p:grpSpPr>
          <a:xfrm>
            <a:off x="457200" y="2667000"/>
            <a:ext cx="990600" cy="762000"/>
            <a:chOff x="3200400" y="1828800"/>
            <a:chExt cx="1676400" cy="762000"/>
          </a:xfrm>
          <a:gradFill>
            <a:gsLst>
              <a:gs pos="0">
                <a:srgbClr val="00B050"/>
              </a:gs>
              <a:gs pos="50000">
                <a:schemeClr val="accent1">
                  <a:tint val="44500"/>
                  <a:satMod val="160000"/>
                </a:schemeClr>
              </a:gs>
              <a:gs pos="100000">
                <a:schemeClr val="accent1">
                  <a:tint val="23500"/>
                  <a:satMod val="160000"/>
                </a:schemeClr>
              </a:gs>
            </a:gsLst>
            <a:lin ang="5400000" scaled="0"/>
          </a:gradFill>
        </p:grpSpPr>
        <p:sp>
          <p:nvSpPr>
            <p:cNvPr id="8" name="Rectangle 7"/>
            <p:cNvSpPr/>
            <p:nvPr/>
          </p:nvSpPr>
          <p:spPr>
            <a:xfrm>
              <a:off x="3200400" y="1828800"/>
              <a:ext cx="1676400" cy="762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38404" y="2024824"/>
              <a:ext cx="1409442" cy="369332"/>
            </a:xfrm>
            <a:prstGeom prst="rect">
              <a:avLst/>
            </a:prstGeom>
            <a:grpFill/>
          </p:spPr>
          <p:txBody>
            <a:bodyPr wrap="square" rtlCol="0">
              <a:spAutoFit/>
            </a:bodyPr>
            <a:lstStyle/>
            <a:p>
              <a:r>
                <a:rPr lang="en-US" dirty="0" smtClean="0"/>
                <a:t>Forest</a:t>
              </a:r>
              <a:endParaRPr lang="en-US" dirty="0"/>
            </a:p>
          </p:txBody>
        </p:sp>
      </p:grpSp>
      <p:cxnSp>
        <p:nvCxnSpPr>
          <p:cNvPr id="14" name="Straight Connector 13"/>
          <p:cNvCxnSpPr/>
          <p:nvPr/>
        </p:nvCxnSpPr>
        <p:spPr>
          <a:xfrm rot="5400000">
            <a:off x="4267200" y="1371600"/>
            <a:ext cx="3048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14400" y="1524000"/>
            <a:ext cx="72390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5400000">
            <a:off x="411726" y="2011926"/>
            <a:ext cx="1004554" cy="79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6272546" y="2005346"/>
            <a:ext cx="1004554" cy="1395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0" name="Group 6"/>
          <p:cNvGrpSpPr/>
          <p:nvPr/>
        </p:nvGrpSpPr>
        <p:grpSpPr>
          <a:xfrm>
            <a:off x="1828800" y="2667000"/>
            <a:ext cx="990600" cy="762000"/>
            <a:chOff x="3200400" y="1828800"/>
            <a:chExt cx="1676400" cy="762000"/>
          </a:xfrm>
        </p:grpSpPr>
        <p:sp>
          <p:nvSpPr>
            <p:cNvPr id="22" name="Rectangle 21"/>
            <p:cNvSpPr/>
            <p:nvPr/>
          </p:nvSpPr>
          <p:spPr>
            <a:xfrm>
              <a:off x="3200400" y="1828800"/>
              <a:ext cx="1676400" cy="762000"/>
            </a:xfrm>
            <a:prstGeom prst="rect">
              <a:avLst/>
            </a:prstGeom>
            <a:gradFill>
              <a:gsLst>
                <a:gs pos="0">
                  <a:schemeClr val="tx2">
                    <a:lumMod val="60000"/>
                    <a:lumOff val="40000"/>
                  </a:schemeClr>
                </a:gs>
                <a:gs pos="50000">
                  <a:schemeClr val="accent1">
                    <a:tint val="44500"/>
                    <a:satMod val="160000"/>
                  </a:schemeClr>
                </a:gs>
                <a:gs pos="100000">
                  <a:schemeClr val="accent1">
                    <a:tint val="23500"/>
                    <a:satMod val="160000"/>
                  </a:schemeClr>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338404" y="2024824"/>
              <a:ext cx="1409442" cy="369332"/>
            </a:xfrm>
            <a:prstGeom prst="rect">
              <a:avLst/>
            </a:prstGeom>
            <a:noFill/>
          </p:spPr>
          <p:txBody>
            <a:bodyPr wrap="square" rtlCol="0">
              <a:spAutoFit/>
            </a:bodyPr>
            <a:lstStyle/>
            <a:p>
              <a:r>
                <a:rPr lang="en-US" dirty="0" smtClean="0"/>
                <a:t> Water</a:t>
              </a:r>
              <a:endParaRPr lang="en-US" dirty="0"/>
            </a:p>
          </p:txBody>
        </p:sp>
      </p:grpSp>
      <p:grpSp>
        <p:nvGrpSpPr>
          <p:cNvPr id="25" name="Group 6"/>
          <p:cNvGrpSpPr/>
          <p:nvPr/>
        </p:nvGrpSpPr>
        <p:grpSpPr>
          <a:xfrm>
            <a:off x="3200400" y="2667000"/>
            <a:ext cx="1219200" cy="758241"/>
            <a:chOff x="3200400" y="1828800"/>
            <a:chExt cx="1676400" cy="762000"/>
          </a:xfrm>
          <a:gradFill>
            <a:gsLst>
              <a:gs pos="0">
                <a:schemeClr val="accent2">
                  <a:lumMod val="60000"/>
                  <a:lumOff val="40000"/>
                </a:schemeClr>
              </a:gs>
              <a:gs pos="50000">
                <a:schemeClr val="accent1">
                  <a:tint val="44500"/>
                  <a:satMod val="160000"/>
                </a:schemeClr>
              </a:gs>
              <a:gs pos="100000">
                <a:schemeClr val="accent1">
                  <a:tint val="23500"/>
                  <a:satMod val="160000"/>
                </a:schemeClr>
              </a:gs>
            </a:gsLst>
            <a:lin ang="5400000" scaled="0"/>
          </a:gradFill>
        </p:grpSpPr>
        <p:sp>
          <p:nvSpPr>
            <p:cNvPr id="26" name="Rectangle 25"/>
            <p:cNvSpPr/>
            <p:nvPr/>
          </p:nvSpPr>
          <p:spPr>
            <a:xfrm>
              <a:off x="3200400" y="1828800"/>
              <a:ext cx="1676400" cy="762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338405" y="2024824"/>
              <a:ext cx="1409442" cy="371163"/>
            </a:xfrm>
            <a:prstGeom prst="rect">
              <a:avLst/>
            </a:prstGeom>
            <a:grpFill/>
          </p:spPr>
          <p:txBody>
            <a:bodyPr wrap="square" rtlCol="0">
              <a:spAutoFit/>
            </a:bodyPr>
            <a:lstStyle/>
            <a:p>
              <a:r>
                <a:rPr lang="en-US" dirty="0" smtClean="0"/>
                <a:t> Mineral</a:t>
              </a:r>
              <a:endParaRPr lang="en-US" dirty="0"/>
            </a:p>
          </p:txBody>
        </p:sp>
      </p:grpSp>
      <p:grpSp>
        <p:nvGrpSpPr>
          <p:cNvPr id="28" name="Group 6"/>
          <p:cNvGrpSpPr/>
          <p:nvPr/>
        </p:nvGrpSpPr>
        <p:grpSpPr>
          <a:xfrm>
            <a:off x="4800600" y="2667000"/>
            <a:ext cx="990600" cy="762000"/>
            <a:chOff x="3200400" y="1828800"/>
            <a:chExt cx="1676400" cy="762000"/>
          </a:xfrm>
          <a:gradFill>
            <a:gsLst>
              <a:gs pos="0">
                <a:schemeClr val="accent6"/>
              </a:gs>
              <a:gs pos="50000">
                <a:schemeClr val="accent1">
                  <a:tint val="44500"/>
                  <a:satMod val="160000"/>
                </a:schemeClr>
              </a:gs>
              <a:gs pos="100000">
                <a:schemeClr val="accent1">
                  <a:tint val="23500"/>
                  <a:satMod val="160000"/>
                </a:schemeClr>
              </a:gs>
            </a:gsLst>
            <a:lin ang="5400000" scaled="0"/>
          </a:gradFill>
        </p:grpSpPr>
        <p:sp>
          <p:nvSpPr>
            <p:cNvPr id="29" name="Rectangle 28"/>
            <p:cNvSpPr/>
            <p:nvPr/>
          </p:nvSpPr>
          <p:spPr>
            <a:xfrm>
              <a:off x="3200400" y="1828800"/>
              <a:ext cx="1676400" cy="762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3338404" y="2024824"/>
              <a:ext cx="1409442" cy="369332"/>
            </a:xfrm>
            <a:prstGeom prst="rect">
              <a:avLst/>
            </a:prstGeom>
            <a:grpFill/>
          </p:spPr>
          <p:txBody>
            <a:bodyPr wrap="square" rtlCol="0">
              <a:spAutoFit/>
            </a:bodyPr>
            <a:lstStyle/>
            <a:p>
              <a:r>
                <a:rPr lang="en-US" dirty="0" smtClean="0"/>
                <a:t>  Food</a:t>
              </a:r>
              <a:endParaRPr lang="en-US" dirty="0"/>
            </a:p>
          </p:txBody>
        </p:sp>
      </p:grpSp>
      <p:grpSp>
        <p:nvGrpSpPr>
          <p:cNvPr id="31" name="Group 6"/>
          <p:cNvGrpSpPr/>
          <p:nvPr/>
        </p:nvGrpSpPr>
        <p:grpSpPr>
          <a:xfrm>
            <a:off x="6248400" y="2667000"/>
            <a:ext cx="990600" cy="762000"/>
            <a:chOff x="3200400" y="1828800"/>
            <a:chExt cx="1676400" cy="762000"/>
          </a:xfrm>
          <a:gradFill>
            <a:gsLst>
              <a:gs pos="0">
                <a:srgbClr val="FF0000"/>
              </a:gs>
              <a:gs pos="50000">
                <a:schemeClr val="accent1">
                  <a:tint val="44500"/>
                  <a:satMod val="160000"/>
                </a:schemeClr>
              </a:gs>
              <a:gs pos="100000">
                <a:schemeClr val="accent1">
                  <a:tint val="23500"/>
                  <a:satMod val="160000"/>
                </a:schemeClr>
              </a:gs>
            </a:gsLst>
            <a:lin ang="5400000" scaled="0"/>
          </a:gradFill>
        </p:grpSpPr>
        <p:sp>
          <p:nvSpPr>
            <p:cNvPr id="32" name="Rectangle 31"/>
            <p:cNvSpPr/>
            <p:nvPr/>
          </p:nvSpPr>
          <p:spPr>
            <a:xfrm>
              <a:off x="3200400" y="1828800"/>
              <a:ext cx="1676400" cy="762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338404" y="2024824"/>
              <a:ext cx="1409442" cy="369332"/>
            </a:xfrm>
            <a:prstGeom prst="rect">
              <a:avLst/>
            </a:prstGeom>
            <a:grpFill/>
          </p:spPr>
          <p:txBody>
            <a:bodyPr wrap="square" rtlCol="0">
              <a:spAutoFit/>
            </a:bodyPr>
            <a:lstStyle/>
            <a:p>
              <a:r>
                <a:rPr lang="en-US" dirty="0" smtClean="0"/>
                <a:t>Energy</a:t>
              </a:r>
              <a:endParaRPr lang="en-US" dirty="0"/>
            </a:p>
          </p:txBody>
        </p:sp>
      </p:grpSp>
      <p:grpSp>
        <p:nvGrpSpPr>
          <p:cNvPr id="34" name="Group 6"/>
          <p:cNvGrpSpPr/>
          <p:nvPr/>
        </p:nvGrpSpPr>
        <p:grpSpPr>
          <a:xfrm>
            <a:off x="7620000" y="2667000"/>
            <a:ext cx="990600" cy="762000"/>
            <a:chOff x="3200400" y="1828800"/>
            <a:chExt cx="1676400" cy="762000"/>
          </a:xfrm>
          <a:gradFill>
            <a:gsLst>
              <a:gs pos="0">
                <a:schemeClr val="accent6">
                  <a:lumMod val="50000"/>
                </a:schemeClr>
              </a:gs>
              <a:gs pos="50000">
                <a:schemeClr val="accent1">
                  <a:tint val="44500"/>
                  <a:satMod val="160000"/>
                </a:schemeClr>
              </a:gs>
              <a:gs pos="100000">
                <a:schemeClr val="accent1">
                  <a:tint val="23500"/>
                  <a:satMod val="160000"/>
                </a:schemeClr>
              </a:gs>
            </a:gsLst>
            <a:lin ang="5400000" scaled="0"/>
          </a:gradFill>
        </p:grpSpPr>
        <p:sp>
          <p:nvSpPr>
            <p:cNvPr id="35" name="Rectangle 34"/>
            <p:cNvSpPr/>
            <p:nvPr/>
          </p:nvSpPr>
          <p:spPr>
            <a:xfrm>
              <a:off x="3200400" y="1828800"/>
              <a:ext cx="1676400" cy="762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3338404" y="2024824"/>
              <a:ext cx="1409442" cy="369332"/>
            </a:xfrm>
            <a:prstGeom prst="rect">
              <a:avLst/>
            </a:prstGeom>
            <a:grpFill/>
          </p:spPr>
          <p:txBody>
            <a:bodyPr wrap="square" rtlCol="0">
              <a:spAutoFit/>
            </a:bodyPr>
            <a:lstStyle/>
            <a:p>
              <a:r>
                <a:rPr lang="en-US" dirty="0" smtClean="0"/>
                <a:t>  Land</a:t>
              </a:r>
              <a:endParaRPr lang="en-US" dirty="0"/>
            </a:p>
          </p:txBody>
        </p:sp>
      </p:grpSp>
      <p:grpSp>
        <p:nvGrpSpPr>
          <p:cNvPr id="42" name="Group 6"/>
          <p:cNvGrpSpPr/>
          <p:nvPr/>
        </p:nvGrpSpPr>
        <p:grpSpPr>
          <a:xfrm>
            <a:off x="4267200" y="4648200"/>
            <a:ext cx="1600200" cy="762000"/>
            <a:chOff x="3200400" y="1828800"/>
            <a:chExt cx="1676400" cy="762000"/>
          </a:xfrm>
          <a:blipFill>
            <a:blip r:embed="rId2"/>
            <a:tile tx="0" ty="0" sx="100000" sy="100000" flip="none" algn="tl"/>
          </a:blipFill>
        </p:grpSpPr>
        <p:sp>
          <p:nvSpPr>
            <p:cNvPr id="43" name="Rectangle 42"/>
            <p:cNvSpPr/>
            <p:nvPr/>
          </p:nvSpPr>
          <p:spPr>
            <a:xfrm>
              <a:off x="3200400" y="1828800"/>
              <a:ext cx="1676400" cy="762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3338404" y="2024825"/>
              <a:ext cx="1378739" cy="369332"/>
            </a:xfrm>
            <a:prstGeom prst="rect">
              <a:avLst/>
            </a:prstGeom>
            <a:blipFill>
              <a:blip r:embed="rId3"/>
              <a:tile tx="0" ty="0" sx="100000" sy="100000" flip="none" algn="tl"/>
            </a:blipFill>
          </p:spPr>
          <p:txBody>
            <a:bodyPr wrap="square" rtlCol="0">
              <a:spAutoFit/>
            </a:bodyPr>
            <a:lstStyle/>
            <a:p>
              <a:r>
                <a:rPr lang="en-US" dirty="0" smtClean="0"/>
                <a:t>Renewable</a:t>
              </a:r>
              <a:endParaRPr lang="en-US" dirty="0"/>
            </a:p>
          </p:txBody>
        </p:sp>
      </p:grpSp>
      <p:sp>
        <p:nvSpPr>
          <p:cNvPr id="45" name="Rectangle 44"/>
          <p:cNvSpPr/>
          <p:nvPr/>
        </p:nvSpPr>
        <p:spPr>
          <a:xfrm>
            <a:off x="6781800" y="4648200"/>
            <a:ext cx="1600200" cy="762000"/>
          </a:xfrm>
          <a:prstGeom prst="rect">
            <a:avLst/>
          </a:prstGeom>
          <a:blipFill>
            <a:blip r:embed="rId4"/>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6934200" y="4724400"/>
            <a:ext cx="1345376" cy="646331"/>
          </a:xfrm>
          <a:prstGeom prst="rect">
            <a:avLst/>
          </a:prstGeom>
          <a:noFill/>
        </p:spPr>
        <p:txBody>
          <a:bodyPr wrap="square" rtlCol="0">
            <a:spAutoFit/>
          </a:bodyPr>
          <a:lstStyle/>
          <a:p>
            <a:r>
              <a:rPr lang="en-US" dirty="0" smtClean="0"/>
              <a:t>Non Renewable</a:t>
            </a:r>
            <a:endParaRPr lang="en-US" dirty="0"/>
          </a:p>
        </p:txBody>
      </p:sp>
      <p:cxnSp>
        <p:nvCxnSpPr>
          <p:cNvPr id="47" name="Straight Arrow Connector 46"/>
          <p:cNvCxnSpPr/>
          <p:nvPr/>
        </p:nvCxnSpPr>
        <p:spPr>
          <a:xfrm rot="16200000" flipH="1">
            <a:off x="1852946" y="2005346"/>
            <a:ext cx="1004554" cy="1395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16200000" flipH="1">
            <a:off x="3300746" y="2019300"/>
            <a:ext cx="1004554" cy="1395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16200000" flipH="1">
            <a:off x="4748546" y="2019300"/>
            <a:ext cx="1004554" cy="1395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16200000" flipH="1">
            <a:off x="7644146" y="2019300"/>
            <a:ext cx="1004554" cy="1395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rot="10800000" flipV="1">
            <a:off x="5257801" y="3581400"/>
            <a:ext cx="1143000" cy="9906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rot="16200000" flipH="1">
            <a:off x="6819900" y="3695700"/>
            <a:ext cx="990600" cy="762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609600" y="5867400"/>
            <a:ext cx="7924800" cy="707886"/>
          </a:xfrm>
          <a:prstGeom prst="rect">
            <a:avLst/>
          </a:prstGeom>
          <a:noFill/>
          <a:ln w="31750">
            <a:solidFill>
              <a:srgbClr val="FF0000"/>
            </a:solidFill>
          </a:ln>
        </p:spPr>
        <p:txBody>
          <a:bodyPr wrap="square" rtlCol="0">
            <a:spAutoFit/>
          </a:bodyPr>
          <a:lstStyle/>
          <a:p>
            <a:r>
              <a:rPr lang="en-US" sz="2000" b="1" dirty="0" smtClean="0">
                <a:solidFill>
                  <a:srgbClr val="FF0000"/>
                </a:solidFill>
              </a:rPr>
              <a:t>Note:</a:t>
            </a:r>
            <a:r>
              <a:rPr lang="en-US" sz="2000" dirty="0" smtClean="0"/>
              <a:t> Energy has both renewable and non-renewable sources. All other natural resources are renewable in nature. </a:t>
            </a:r>
            <a:endParaRPr lang="en-US" sz="2000"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14600"/>
            <a:ext cx="7772400" cy="1470025"/>
          </a:xfrm>
        </p:spPr>
        <p:txBody>
          <a:bodyPr/>
          <a:lstStyle/>
          <a:p>
            <a:r>
              <a:rPr lang="en-US" dirty="0" smtClean="0"/>
              <a:t>Thank You</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Forest Resources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People who live in or near forests only know the value of forest resources first-hand. </a:t>
            </a:r>
          </a:p>
          <a:p>
            <a:endParaRPr lang="en-US" dirty="0" smtClean="0"/>
          </a:p>
          <a:p>
            <a:r>
              <a:rPr lang="en-US" dirty="0" smtClean="0"/>
              <a:t>Reserved and Protected Forests established by British before independence has led to alienation of local people (in conservation). </a:t>
            </a:r>
          </a:p>
          <a:p>
            <a:endParaRPr lang="en-US" dirty="0" smtClean="0"/>
          </a:p>
          <a:p>
            <a:r>
              <a:rPr lang="en-US" dirty="0" smtClean="0"/>
              <a:t>Consequently, after Independence of India, there was loss of stake in conservation and led to rapid degradation and fragmentation along the length and breadth of the country. State </a:t>
            </a:r>
            <a:r>
              <a:rPr lang="en-US" dirty="0" err="1" smtClean="0"/>
              <a:t>sponspored</a:t>
            </a:r>
            <a:r>
              <a:rPr lang="en-US" dirty="0" smtClean="0"/>
              <a:t> agricultural expansion became the highest priority. </a:t>
            </a:r>
          </a:p>
          <a:p>
            <a:endParaRPr lang="en-US" dirty="0" smtClean="0"/>
          </a:p>
          <a:p>
            <a:endParaRPr lang="en-US" dirty="0" smtClean="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81000"/>
            <a:ext cx="8229600" cy="1371600"/>
          </a:xfrm>
        </p:spPr>
        <p:txBody>
          <a:bodyPr>
            <a:normAutofit/>
          </a:bodyPr>
          <a:lstStyle/>
          <a:p>
            <a:r>
              <a:rPr lang="en-US" sz="2800" dirty="0" smtClean="0"/>
              <a:t>Forests have a pivotal role in a nation’s economy. </a:t>
            </a:r>
            <a:endParaRPr lang="en-US" sz="2800" dirty="0"/>
          </a:p>
        </p:txBody>
      </p:sp>
      <p:pic>
        <p:nvPicPr>
          <p:cNvPr id="1026" name="Picture 2" descr="Forest cover of India_2007_estimate"/>
          <p:cNvPicPr>
            <a:picLocks noChangeAspect="1" noChangeArrowheads="1"/>
          </p:cNvPicPr>
          <p:nvPr/>
        </p:nvPicPr>
        <p:blipFill>
          <a:blip r:embed="rId2"/>
          <a:srcRect r="2556"/>
          <a:stretch>
            <a:fillRect/>
          </a:stretch>
        </p:blipFill>
        <p:spPr bwMode="auto">
          <a:xfrm>
            <a:off x="1422891" y="1524000"/>
            <a:ext cx="6425709" cy="4572000"/>
          </a:xfrm>
          <a:prstGeom prst="rect">
            <a:avLst/>
          </a:prstGeom>
          <a:noFill/>
        </p:spPr>
      </p:pic>
      <p:sp>
        <p:nvSpPr>
          <p:cNvPr id="5" name="Rectangle 4"/>
          <p:cNvSpPr/>
          <p:nvPr/>
        </p:nvSpPr>
        <p:spPr>
          <a:xfrm>
            <a:off x="2514600" y="6550223"/>
            <a:ext cx="4317657" cy="307777"/>
          </a:xfrm>
          <a:prstGeom prst="rect">
            <a:avLst/>
          </a:prstGeom>
        </p:spPr>
        <p:txBody>
          <a:bodyPr wrap="none">
            <a:spAutoFit/>
          </a:bodyPr>
          <a:lstStyle/>
          <a:p>
            <a:r>
              <a:rPr lang="en-US" sz="1400" dirty="0" smtClean="0"/>
              <a:t>(Source: https://greencleanguide.com/forest-inventory/)</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9869</TotalTime>
  <Words>2711</Words>
  <Application>Microsoft Office PowerPoint</Application>
  <PresentationFormat>On-screen Show (4:3)</PresentationFormat>
  <Paragraphs>364</Paragraphs>
  <Slides>70</Slides>
  <Notes>4</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Office Theme</vt:lpstr>
      <vt:lpstr>Natural Resources</vt:lpstr>
      <vt:lpstr>Content</vt:lpstr>
      <vt:lpstr>Problem of sustainability with Natural Resources</vt:lpstr>
      <vt:lpstr>Earth’s spheres</vt:lpstr>
      <vt:lpstr>Natural Resources and Associated Problems</vt:lpstr>
      <vt:lpstr>Indicators of sustainable lifestyles</vt:lpstr>
      <vt:lpstr>Slide 7</vt:lpstr>
      <vt:lpstr>Forest Resources</vt:lpstr>
      <vt:lpstr>Slide 9</vt:lpstr>
      <vt:lpstr>Importance of Forest Resource</vt:lpstr>
      <vt:lpstr>Threats on Forest resources</vt:lpstr>
      <vt:lpstr>Initiative of JFM to conserve forest resources</vt:lpstr>
      <vt:lpstr>Slide 13</vt:lpstr>
      <vt:lpstr>Water Resources</vt:lpstr>
      <vt:lpstr>Slide 15</vt:lpstr>
      <vt:lpstr>Threats to  Water resources</vt:lpstr>
      <vt:lpstr>Environmental Problems caused by large dams</vt:lpstr>
      <vt:lpstr>Measures for better management of world’s water resources</vt:lpstr>
      <vt:lpstr>Slide 19</vt:lpstr>
      <vt:lpstr>Mineral Resources</vt:lpstr>
      <vt:lpstr>Slide 21</vt:lpstr>
      <vt:lpstr>Threats due to Mining</vt:lpstr>
      <vt:lpstr>Threats due to Mining</vt:lpstr>
      <vt:lpstr>Consequences of mining activities</vt:lpstr>
      <vt:lpstr>Food Resources</vt:lpstr>
      <vt:lpstr>Slide 26</vt:lpstr>
      <vt:lpstr>Problems in Agriculture</vt:lpstr>
      <vt:lpstr>Food security </vt:lpstr>
      <vt:lpstr>Fisheries </vt:lpstr>
      <vt:lpstr>Loss of genetic diversity </vt:lpstr>
      <vt:lpstr>Alternative food sources </vt:lpstr>
      <vt:lpstr>Sustainable food production</vt:lpstr>
      <vt:lpstr>Energy Resources</vt:lpstr>
      <vt:lpstr>Slide 34</vt:lpstr>
      <vt:lpstr>Non-renewable energy</vt:lpstr>
      <vt:lpstr>Slide 36</vt:lpstr>
      <vt:lpstr>Slide 37</vt:lpstr>
      <vt:lpstr>Slide 38</vt:lpstr>
      <vt:lpstr>Advantages of Hydroelectric power</vt:lpstr>
      <vt:lpstr>Drawbacks of Hydroelectric power</vt:lpstr>
      <vt:lpstr>Solution </vt:lpstr>
      <vt:lpstr>Solar energy</vt:lpstr>
      <vt:lpstr>Slide 43</vt:lpstr>
      <vt:lpstr>Slide 44</vt:lpstr>
      <vt:lpstr>Biomass energy</vt:lpstr>
      <vt:lpstr>Wind energy</vt:lpstr>
      <vt:lpstr>Slide 47</vt:lpstr>
      <vt:lpstr>Tidal and Wave power</vt:lpstr>
      <vt:lpstr>Slide 49</vt:lpstr>
      <vt:lpstr>Slide 50</vt:lpstr>
      <vt:lpstr>Slide 51</vt:lpstr>
      <vt:lpstr>Slide 52</vt:lpstr>
      <vt:lpstr>Slide 53</vt:lpstr>
      <vt:lpstr>Slide 54</vt:lpstr>
      <vt:lpstr>Slide 55</vt:lpstr>
      <vt:lpstr>Facts to be known</vt:lpstr>
      <vt:lpstr>Slide 57</vt:lpstr>
      <vt:lpstr>Slide 58</vt:lpstr>
      <vt:lpstr>Slide 59</vt:lpstr>
      <vt:lpstr>Slide 60</vt:lpstr>
      <vt:lpstr>Energy conservation</vt:lpstr>
      <vt:lpstr>Slide 62</vt:lpstr>
      <vt:lpstr>Slide 63</vt:lpstr>
      <vt:lpstr>Slide 64</vt:lpstr>
      <vt:lpstr>Slide 65</vt:lpstr>
      <vt:lpstr>Slide 66</vt:lpstr>
      <vt:lpstr>Slide 67</vt:lpstr>
      <vt:lpstr>Slide 68</vt:lpstr>
      <vt:lpstr>Slide 69</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Multidisciplinary nature of Environmental Studies</dc:title>
  <dc:creator>RGUKT</dc:creator>
  <cp:lastModifiedBy>Windows User</cp:lastModifiedBy>
  <cp:revision>36</cp:revision>
  <dcterms:created xsi:type="dcterms:W3CDTF">2006-08-16T00:00:00Z</dcterms:created>
  <dcterms:modified xsi:type="dcterms:W3CDTF">2021-04-30T19:16:20Z</dcterms:modified>
</cp:coreProperties>
</file>